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8"/>
  </p:notesMasterIdLst>
  <p:handoutMasterIdLst>
    <p:handoutMasterId r:id="rId39"/>
  </p:handoutMasterIdLst>
  <p:sldIdLst>
    <p:sldId id="258" r:id="rId2"/>
    <p:sldId id="335" r:id="rId3"/>
    <p:sldId id="260" r:id="rId4"/>
    <p:sldId id="261" r:id="rId5"/>
    <p:sldId id="262" r:id="rId6"/>
    <p:sldId id="263" r:id="rId7"/>
    <p:sldId id="336" r:id="rId8"/>
    <p:sldId id="340" r:id="rId9"/>
    <p:sldId id="341" r:id="rId10"/>
    <p:sldId id="339" r:id="rId11"/>
    <p:sldId id="342" r:id="rId12"/>
    <p:sldId id="345" r:id="rId13"/>
    <p:sldId id="346" r:id="rId14"/>
    <p:sldId id="350" r:id="rId15"/>
    <p:sldId id="351" r:id="rId16"/>
    <p:sldId id="352" r:id="rId17"/>
    <p:sldId id="279" r:id="rId18"/>
    <p:sldId id="313" r:id="rId19"/>
    <p:sldId id="314" r:id="rId20"/>
    <p:sldId id="317" r:id="rId21"/>
    <p:sldId id="318" r:id="rId22"/>
    <p:sldId id="319" r:id="rId23"/>
    <p:sldId id="320" r:id="rId24"/>
    <p:sldId id="361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295" r:id="rId34"/>
    <p:sldId id="296" r:id="rId35"/>
    <p:sldId id="299" r:id="rId36"/>
    <p:sldId id="300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9" autoAdjust="0"/>
    <p:restoredTop sz="94660"/>
  </p:normalViewPr>
  <p:slideViewPr>
    <p:cSldViewPr>
      <p:cViewPr varScale="1">
        <p:scale>
          <a:sx n="104" d="100"/>
          <a:sy n="104" d="100"/>
        </p:scale>
        <p:origin x="6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66188-8237-4868-89B9-0FB7B33AB922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4266-1868-4223-BCEC-CF71ACFAE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883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409CE-1189-4960-AAC7-D7BC604AF17B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A4440-5535-4BBC-AFC9-448CC09695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27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2F9215-72BA-4328-BF60-444934C1E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6BF5C39-4CF3-4F52-AD20-661C5B3F3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E029A8-5C77-48B0-B167-1AD6F047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3F303C-E9D8-455C-89AE-59EF26EE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058DAC-13A7-433A-AF39-6DE85DE3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7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285A31-DAD6-4C16-9157-7172A4D7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693494A-3BCF-471A-8799-97D0623FC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47A1A1-6E89-412A-9A7E-78FDFF9F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C9D96D-C8C9-4032-BCC5-59F790E8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F7FDAD-F90C-4B1D-B53A-5F263823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43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3943528-4E36-425F-863A-EF08B313E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946B8A-3C19-4CCC-9F94-70016F5CB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787D5B-F7D0-486E-AF3F-714D5A13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70A8B3-304E-43C2-9B4C-E9680396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E46E16-01FB-4B5F-83C6-640ED779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80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A64F89-3B31-47C5-B411-8DA84105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4927C5-0908-4CF8-B921-D1A1A328F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3361B7-4559-4BD4-B874-81E6C25F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780F2C-E8C7-4F68-AF43-F9439698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D381C3-4F4F-4AE3-935F-89F8272E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05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9B87C3-0D07-4599-9BAA-030F6D4E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A8E52E-824C-40E0-9939-8656C3ECC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65BFE0-4BAC-4323-94C0-BA8321C8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9121AB-EF93-43DD-8C01-735D88AA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5AFF8D-6D86-4A7A-9EEA-ECB0C982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0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AD7C9A-9F23-4392-817C-908B0539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1ED420-0DE5-4C34-9AED-F15E062C6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009376B-75C0-4D54-BB6D-81C933EBC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3CB4FB-99BC-49C8-9221-55459C09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9532E4-B02C-4290-9BF0-01D38E98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2B437C-CB82-4C59-96E8-E7192121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68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0568F2-092B-49EF-938F-F5632394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B39F10-9DDF-4A33-99F7-82DAB7D68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EB3A02-DCA7-4D89-B7A1-F997CA3A8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F9A1B72-4E68-4872-8D4F-DE4872B57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2C85568-8673-44FC-8805-685D77C9B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F66ADD5-37EA-4558-BA4D-D97CA503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3B6C1CF-9FD6-4E03-A809-20703122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BECB5A6-4EC8-4173-B0A8-7E4CF1BE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10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E5F79D-0E40-493A-805D-BCB2564B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FE166C8-9E75-476C-96C2-05B41E51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E322FFB-47E5-4D44-B7D9-116454C0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6A52412-DBE3-4EAD-BC6B-EC353644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0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B9E3DFA-E695-411B-8379-8056B7D2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5083D3B-EE38-4892-B382-784E1E75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02DA2B-9862-4D3A-9989-A3BACE63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2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5DF293-4286-4580-A290-BC797090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C562E2-E1C2-4485-B059-44F3D24E0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FBE793-DBDA-44DA-BA58-AD63940A0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B38FC8C-4696-4D81-8871-C553F16C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AE0B91-B65C-43A0-9181-3ABFEFB8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AB02A2-A2AA-4F69-A9A9-2A6FDD0E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37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BE1667-5A29-4F35-BD0A-D5AE6B44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48B2E89-3EF7-4B43-9FBA-25459779E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C4564CC-AF40-4C6C-8980-C26FECEB2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51CE562-00F1-4DA2-ACC7-B6F868D6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613352-2869-4756-9D8D-0DBD9356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4C160C-F949-4AD5-BAF2-5DAB4673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55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E625FCB-3F70-47BB-8DBE-79F28A42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679F47-1ED9-482D-8215-4A619D5A8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59165C-2666-465A-90F3-7429E5E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EB97-D7D1-4DC7-A291-E9596A8FE99A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AEE2B6-CD55-4759-916D-4259D3DB5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5FFBBB-0673-4FA8-BB2F-7863302DC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0E08-54BF-443C-BB56-8D926A6317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3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失智症</a:t>
            </a:r>
            <a:br>
              <a:rPr lang="en-US" altLang="zh-TW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診斷、治療、</a:t>
            </a:r>
            <a:r>
              <a:rPr lang="zh-TW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預防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115616" y="4500570"/>
            <a:ext cx="6912768" cy="17526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洪煒斌</a:t>
            </a:r>
            <a:endParaRPr lang="en-US" altLang="zh-TW" sz="3600" b="1" dirty="0">
              <a:solidFill>
                <a:srgbClr val="002060"/>
              </a:solidFill>
              <a:latin typeface="+mj-ea"/>
              <a:ea typeface="+mj-ea"/>
              <a:cs typeface="+mj-cs"/>
            </a:endParaRPr>
          </a:p>
          <a:p>
            <a:r>
              <a:rPr lang="zh-TW" altLang="en-US" sz="3600" b="1" dirty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成大醫院神經部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48" y="0"/>
            <a:ext cx="2958752" cy="2113042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9" y="9128"/>
            <a:ext cx="2411760" cy="2276872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590"/>
            <a:ext cx="2731261" cy="22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4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72">
                  <a:extLst>
                    <a:ext uri="{9D8B030D-6E8A-4147-A177-3AD203B41FA5}">
                      <a16:colId xmlns:a16="http://schemas.microsoft.com/office/drawing/2014/main" val="2065973963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1652172339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413971879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1768325158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3843890560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1191615728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1956251715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4155140566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811631668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101436636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958403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民國年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110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120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130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140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150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348772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全國總人口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23546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23718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23720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23529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23095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22422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21565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20577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19502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18373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332045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30-64</a:t>
                      </a:r>
                      <a:r>
                        <a:rPr lang="zh-TW" altLang="en-US" dirty="0"/>
                        <a:t>歲失智人口</a:t>
                      </a:r>
                      <a:endParaRPr lang="en-US" altLang="zh-TW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12.65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12.55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12.31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11.84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11.12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10.28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9.40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8.69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8.06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7.37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422423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65</a:t>
                      </a:r>
                      <a:r>
                        <a:rPr lang="zh-TW" altLang="en-US" dirty="0"/>
                        <a:t>歲以上失智人口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248.54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303.46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367.73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450.93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547.15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657.05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752.27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805.41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832.55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846.33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70923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65</a:t>
                      </a:r>
                      <a:r>
                        <a:rPr lang="zh-TW" altLang="en-US" dirty="0"/>
                        <a:t>歲以上失智盛行率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8.0%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7.64%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7.54%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7.87%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8.61%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9.64%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10.34%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10.90%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11.44%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11.83%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2880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失智總人口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261.19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316.00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380.04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462.77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558.27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667.33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761.67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814.09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840.62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853.70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96591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失智總人口占全國總人口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1.11%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1.33%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1.60%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1.97%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2.42%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2.98%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3.53%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3.96%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4.31%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4.65%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6090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05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失智症警訊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記憶減退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無法勝任原先的工作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言語表達問題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時間、地點的混淆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判斷力變差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抽象思考出現困難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東西擺放錯亂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行為與情緒改變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個性改變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退出職場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395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dirty="0"/>
              <a:t>失智症的</a:t>
            </a:r>
            <a:r>
              <a:rPr lang="zh-TW" altLang="en-US" dirty="0"/>
              <a:t>病因</a:t>
            </a:r>
            <a:endParaRPr lang="zh-TW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690022"/>
              </p:ext>
            </p:extLst>
          </p:nvPr>
        </p:nvGraphicFramePr>
        <p:xfrm>
          <a:off x="457200" y="1600200"/>
          <a:ext cx="843528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8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5064">
                <a:tc>
                  <a:txBody>
                    <a:bodyPr/>
                    <a:lstStyle/>
                    <a:p>
                      <a:r>
                        <a:rPr lang="zh-TW" altLang="en-US" sz="3600" b="1" dirty="0">
                          <a:solidFill>
                            <a:schemeClr val="tx1"/>
                          </a:solidFill>
                        </a:rPr>
                        <a:t>神經退化疾病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b="1" dirty="0">
                          <a:solidFill>
                            <a:schemeClr val="tx1"/>
                          </a:solidFill>
                        </a:rPr>
                        <a:t>阿滋海默症</a:t>
                      </a:r>
                      <a:endParaRPr lang="en-US" altLang="zh-TW" sz="3600" b="1" dirty="0">
                        <a:solidFill>
                          <a:schemeClr val="tx1"/>
                        </a:solidFill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endParaRPr lang="en-US" altLang="zh-TW" sz="3600" b="1" dirty="0">
                        <a:solidFill>
                          <a:schemeClr val="tx1"/>
                        </a:solidFill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3600" b="1" dirty="0">
                          <a:solidFill>
                            <a:schemeClr val="tx1"/>
                          </a:solidFill>
                        </a:rPr>
                        <a:t>Lewy</a:t>
                      </a:r>
                      <a:r>
                        <a:rPr lang="en-US" altLang="zh-TW" sz="3600" b="1" baseline="0" dirty="0">
                          <a:solidFill>
                            <a:schemeClr val="tx1"/>
                          </a:solidFill>
                        </a:rPr>
                        <a:t> body disease</a:t>
                      </a:r>
                    </a:p>
                    <a:p>
                      <a:pPr marL="1028700" lvl="1" indent="-5715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b="1" baseline="0" dirty="0">
                          <a:solidFill>
                            <a:schemeClr val="tx1"/>
                          </a:solidFill>
                        </a:rPr>
                        <a:t>路易氏體失智症</a:t>
                      </a:r>
                      <a:endParaRPr lang="en-US" altLang="zh-TW" sz="3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028700" lvl="1" indent="-5715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b="1" baseline="0" dirty="0">
                          <a:solidFill>
                            <a:schemeClr val="tx1"/>
                          </a:solidFill>
                        </a:rPr>
                        <a:t>帕金森氏失智症</a:t>
                      </a:r>
                      <a:endParaRPr lang="en-US" altLang="zh-TW" sz="3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028700" lvl="1" indent="-571500">
                        <a:buFont typeface="Arial" panose="020B0604020202020204" pitchFamily="34" charset="0"/>
                        <a:buChar char="•"/>
                      </a:pPr>
                      <a:endParaRPr lang="en-US" altLang="zh-TW" sz="3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b="1" baseline="0" dirty="0">
                          <a:solidFill>
                            <a:schemeClr val="tx1"/>
                          </a:solidFill>
                        </a:rPr>
                        <a:t>額顳葉失智症</a:t>
                      </a:r>
                      <a:endParaRPr lang="en-US" altLang="zh-TW" sz="3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b="1" baseline="0" dirty="0">
                          <a:solidFill>
                            <a:schemeClr val="tx1"/>
                          </a:solidFill>
                        </a:rPr>
                        <a:t>亨丁頓氏症</a:t>
                      </a:r>
                      <a:endParaRPr lang="en-US" altLang="zh-TW" sz="3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b="1" baseline="0" dirty="0">
                          <a:solidFill>
                            <a:schemeClr val="tx1"/>
                          </a:solidFill>
                        </a:rPr>
                        <a:t>庫賈氏症 </a:t>
                      </a:r>
                      <a:r>
                        <a:rPr lang="en-US" altLang="zh-TW" sz="3600" b="1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TW" sz="3600" b="1" baseline="0" dirty="0" err="1">
                          <a:solidFill>
                            <a:schemeClr val="tx1"/>
                          </a:solidFill>
                        </a:rPr>
                        <a:t>Prion</a:t>
                      </a:r>
                      <a:r>
                        <a:rPr lang="en-US" altLang="zh-TW" sz="3600" b="1" baseline="0" dirty="0">
                          <a:solidFill>
                            <a:schemeClr val="tx1"/>
                          </a:solidFill>
                        </a:rPr>
                        <a:t> disease)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9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dirty="0"/>
              <a:t>失智症的</a:t>
            </a:r>
            <a:r>
              <a:rPr lang="zh-TW" altLang="en-US" dirty="0"/>
              <a:t>病因</a:t>
            </a:r>
            <a:endParaRPr lang="zh-TW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165896"/>
              </p:ext>
            </p:extLst>
          </p:nvPr>
        </p:nvGraphicFramePr>
        <p:xfrm>
          <a:off x="628650" y="1825625"/>
          <a:ext cx="7886701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tx1"/>
                          </a:solidFill>
                        </a:rPr>
                        <a:t>血管性失智症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1" dirty="0">
                          <a:solidFill>
                            <a:schemeClr val="tx1"/>
                          </a:solidFill>
                        </a:rPr>
                        <a:t>腦血管中風</a:t>
                      </a:r>
                      <a:endParaRPr lang="en-US" altLang="zh-TW" sz="32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b="1" dirty="0"/>
                        <a:t>神經發炎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1" dirty="0"/>
                        <a:t>多發性硬化症</a:t>
                      </a:r>
                      <a:endParaRPr lang="en-US" altLang="zh-TW" sz="3200" b="1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1" dirty="0"/>
                        <a:t>中樞神經血管炎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b="1" dirty="0"/>
                        <a:t>感染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1" dirty="0"/>
                        <a:t>神經性梅毒</a:t>
                      </a:r>
                      <a:endParaRPr lang="en-US" altLang="zh-TW" sz="3200" b="1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1" dirty="0"/>
                        <a:t>愛滋病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b="1" dirty="0"/>
                        <a:t>腫瘤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1" dirty="0"/>
                        <a:t>顱內腫瘤</a:t>
                      </a:r>
                      <a:endParaRPr lang="en-US" altLang="zh-TW" sz="3200" b="1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b="1" dirty="0"/>
                        <a:t>其他種類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1" dirty="0"/>
                        <a:t>水腦症</a:t>
                      </a:r>
                      <a:endParaRPr lang="en-US" altLang="zh-TW" sz="3200" b="1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b="1" dirty="0"/>
                        <a:t>腦部外傷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37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輕度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記憶力變差</a:t>
            </a:r>
            <a:endParaRPr lang="en-US" altLang="zh-TW" dirty="0"/>
          </a:p>
          <a:p>
            <a:r>
              <a:rPr lang="zh-TW" altLang="en-US" dirty="0"/>
              <a:t>情緒起伏較大</a:t>
            </a:r>
            <a:endParaRPr lang="en-US" altLang="zh-TW" dirty="0"/>
          </a:p>
          <a:p>
            <a:r>
              <a:rPr lang="zh-TW" altLang="en-US" dirty="0"/>
              <a:t>言語表達困難</a:t>
            </a:r>
            <a:endParaRPr lang="en-US" altLang="zh-TW" dirty="0"/>
          </a:p>
          <a:p>
            <a:r>
              <a:rPr lang="zh-TW" altLang="en-US" dirty="0"/>
              <a:t>不常去的地方可能會迷路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妄想、幻覺</a:t>
            </a:r>
            <a:endParaRPr lang="en-US" altLang="zh-TW" dirty="0"/>
          </a:p>
          <a:p>
            <a:r>
              <a:rPr lang="zh-TW" altLang="en-US" dirty="0"/>
              <a:t>躁動不安</a:t>
            </a:r>
            <a:endParaRPr lang="en-US" altLang="zh-TW" dirty="0"/>
          </a:p>
          <a:p>
            <a:r>
              <a:rPr lang="zh-TW" altLang="en-US" dirty="0"/>
              <a:t>憂鬱</a:t>
            </a:r>
            <a:endParaRPr lang="en-US" altLang="zh-TW" dirty="0"/>
          </a:p>
          <a:p>
            <a:r>
              <a:rPr lang="zh-TW" altLang="en-US" dirty="0"/>
              <a:t>睡眠障礙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3748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近期記憶與遠期記憶都會忘記</a:t>
            </a:r>
            <a:endParaRPr lang="en-US" altLang="zh-TW" dirty="0"/>
          </a:p>
          <a:p>
            <a:r>
              <a:rPr lang="zh-TW" altLang="en-US" dirty="0"/>
              <a:t>情緒起伏更大，突然生氣</a:t>
            </a:r>
            <a:endParaRPr lang="en-US" altLang="zh-TW" dirty="0"/>
          </a:p>
          <a:p>
            <a:r>
              <a:rPr lang="zh-TW" altLang="en-US" dirty="0"/>
              <a:t>語言缺乏邏輯</a:t>
            </a:r>
            <a:endParaRPr lang="en-US" altLang="zh-TW" dirty="0"/>
          </a:p>
          <a:p>
            <a:r>
              <a:rPr lang="zh-TW" altLang="en-US" dirty="0"/>
              <a:t>可能在熟悉的地方迷路</a:t>
            </a:r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妄想較嚴重</a:t>
            </a:r>
            <a:endParaRPr lang="en-US" altLang="zh-TW" dirty="0"/>
          </a:p>
          <a:p>
            <a:r>
              <a:rPr lang="zh-TW" altLang="en-US" dirty="0"/>
              <a:t>遊走</a:t>
            </a:r>
            <a:endParaRPr lang="en-US" altLang="zh-TW" dirty="0"/>
          </a:p>
          <a:p>
            <a:r>
              <a:rPr lang="zh-TW" altLang="en-US" dirty="0"/>
              <a:t>躁動不安更明顯</a:t>
            </a:r>
            <a:endParaRPr lang="en-US" altLang="zh-TW" dirty="0"/>
          </a:p>
          <a:p>
            <a:r>
              <a:rPr lang="zh-TW" altLang="en-US" dirty="0"/>
              <a:t>睡眠障礙、日夜顛倒</a:t>
            </a:r>
            <a:endParaRPr lang="en-US" altLang="zh-TW" dirty="0"/>
          </a:p>
          <a:p>
            <a:r>
              <a:rPr lang="zh-TW" altLang="en-US" dirty="0"/>
              <a:t>日常生活能力出現困難</a:t>
            </a:r>
          </a:p>
        </p:txBody>
      </p:sp>
    </p:spTree>
    <p:extLst>
      <p:ext uri="{BB962C8B-B14F-4D97-AF65-F5344CB8AC3E}">
        <p14:creationId xmlns:p14="http://schemas.microsoft.com/office/powerpoint/2010/main" val="139562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記憶力退化到連熟悉的人都不認識</a:t>
            </a:r>
            <a:endParaRPr lang="en-US" altLang="zh-TW" dirty="0"/>
          </a:p>
          <a:p>
            <a:r>
              <a:rPr lang="zh-TW" altLang="en-US" dirty="0"/>
              <a:t>容易生氣</a:t>
            </a:r>
            <a:endParaRPr lang="en-US" altLang="zh-TW" dirty="0"/>
          </a:p>
          <a:p>
            <a:r>
              <a:rPr lang="zh-TW" altLang="en-US" dirty="0"/>
              <a:t>說話無法理解</a:t>
            </a:r>
            <a:endParaRPr lang="en-US" altLang="zh-TW" dirty="0"/>
          </a:p>
          <a:p>
            <a:r>
              <a:rPr lang="zh-TW" altLang="en-US" dirty="0"/>
              <a:t>無法自行外出，有高度迷路的危險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需要他人照顧</a:t>
            </a:r>
            <a:endParaRPr lang="en-US" altLang="zh-TW" dirty="0"/>
          </a:p>
          <a:p>
            <a:r>
              <a:rPr lang="zh-TW" altLang="en-US" dirty="0"/>
              <a:t>運動走路功能可能有影響，容易跌倒</a:t>
            </a:r>
            <a:endParaRPr lang="en-US" altLang="zh-TW" dirty="0"/>
          </a:p>
          <a:p>
            <a:r>
              <a:rPr lang="zh-TW" altLang="en-US" dirty="0"/>
              <a:t>睡眠障礙</a:t>
            </a:r>
            <a:endParaRPr lang="en-US" altLang="zh-TW" dirty="0"/>
          </a:p>
          <a:p>
            <a:r>
              <a:rPr lang="zh-TW" altLang="en-US" dirty="0"/>
              <a:t>日常生活無法自理，大小便可能失禁</a:t>
            </a:r>
          </a:p>
        </p:txBody>
      </p:sp>
    </p:spTree>
    <p:extLst>
      <p:ext uri="{BB962C8B-B14F-4D97-AF65-F5344CB8AC3E}">
        <p14:creationId xmlns:p14="http://schemas.microsoft.com/office/powerpoint/2010/main" val="123810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5" y="1825625"/>
            <a:ext cx="7380210" cy="4351338"/>
          </a:xfrm>
        </p:spPr>
      </p:pic>
      <p:sp>
        <p:nvSpPr>
          <p:cNvPr id="5" name="文字方塊 4"/>
          <p:cNvSpPr txBox="1"/>
          <p:nvPr/>
        </p:nvSpPr>
        <p:spPr>
          <a:xfrm>
            <a:off x="35767" y="593495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i="1" dirty="0" err="1">
                <a:latin typeface="+mn-lt"/>
              </a:rPr>
              <a:t>Sperling</a:t>
            </a:r>
            <a:r>
              <a:rPr lang="en-US" altLang="zh-TW" i="1" dirty="0">
                <a:latin typeface="+mn-lt"/>
              </a:rPr>
              <a:t> RA et al. Toward defining the preclinical stages of Alzheimer’s disease: recommendations from the National Institute on Aging-Alzheimer’s Association workgroups on diagnostic guidelines for Alzheimer’s disease. </a:t>
            </a:r>
            <a:r>
              <a:rPr lang="en-US" altLang="zh-TW" i="1" dirty="0" err="1">
                <a:latin typeface="+mn-lt"/>
              </a:rPr>
              <a:t>AlzheimersDement</a:t>
            </a:r>
            <a:r>
              <a:rPr lang="en-US" altLang="zh-TW" i="1" dirty="0">
                <a:latin typeface="+mn-lt"/>
              </a:rPr>
              <a:t> 2011;7:280-92.</a:t>
            </a:r>
            <a:endParaRPr lang="zh-TW" altLang="zh-TW" i="1" dirty="0">
              <a:latin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508518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臨床疾病進展</a:t>
            </a:r>
          </a:p>
        </p:txBody>
      </p:sp>
    </p:spTree>
    <p:extLst>
      <p:ext uri="{BB962C8B-B14F-4D97-AF65-F5344CB8AC3E}">
        <p14:creationId xmlns:p14="http://schemas.microsoft.com/office/powerpoint/2010/main" val="94355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藥物治療與成效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zh-TW" altLang="en-US" dirty="0"/>
              <a:t>乙醯膽鹼酶抑制劑</a:t>
            </a:r>
            <a:endParaRPr lang="en-US" altLang="zh-TW" dirty="0"/>
          </a:p>
          <a:p>
            <a:r>
              <a:rPr lang="en-US" altLang="zh-TW" dirty="0"/>
              <a:t>NMDA</a:t>
            </a:r>
            <a:r>
              <a:rPr lang="zh-TW" altLang="en-US" dirty="0"/>
              <a:t>受體拮抗劑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0654"/>
            <a:ext cx="5710998" cy="559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7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558256"/>
            <a:ext cx="4286250" cy="2886075"/>
          </a:xfrm>
        </p:spPr>
      </p:pic>
      <p:sp>
        <p:nvSpPr>
          <p:cNvPr id="5" name="文字方塊 4"/>
          <p:cNvSpPr txBox="1"/>
          <p:nvPr/>
        </p:nvSpPr>
        <p:spPr>
          <a:xfrm>
            <a:off x="323528" y="5678817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>
                <a:latin typeface="+mn-lt"/>
              </a:rPr>
              <a:t>1.http://www2f.biglobe.ne.jp/~</a:t>
            </a:r>
            <a:r>
              <a:rPr lang="en-US" altLang="zh-TW" i="1" dirty="0" err="1">
                <a:latin typeface="+mn-lt"/>
              </a:rPr>
              <a:t>boke</a:t>
            </a:r>
            <a:r>
              <a:rPr lang="en-US" altLang="zh-TW" i="1" dirty="0">
                <a:latin typeface="+mn-lt"/>
              </a:rPr>
              <a:t>/improvingad.htm </a:t>
            </a:r>
          </a:p>
          <a:p>
            <a:r>
              <a:rPr lang="en-US" altLang="zh-TW" i="1" dirty="0">
                <a:latin typeface="+mn-lt"/>
              </a:rPr>
              <a:t>2.Winblad B, et al. </a:t>
            </a:r>
            <a:r>
              <a:rPr lang="zh-TW" altLang="zh-TW" i="1" dirty="0">
                <a:latin typeface="+mn-lt"/>
              </a:rPr>
              <a:t>Neurology. 2001;57:489-495. </a:t>
            </a:r>
            <a:endParaRPr lang="en-US" altLang="zh-TW" i="1" dirty="0">
              <a:latin typeface="+mn-lt"/>
            </a:endParaRPr>
          </a:p>
          <a:p>
            <a:r>
              <a:rPr lang="en-US" altLang="zh-TW" i="1" dirty="0">
                <a:latin typeface="+mn-lt"/>
              </a:rPr>
              <a:t>3.</a:t>
            </a:r>
            <a:r>
              <a:rPr lang="zh-TW" altLang="zh-TW" i="1" dirty="0">
                <a:latin typeface="+mn-lt"/>
              </a:rPr>
              <a:t>Tariot PN, et al. Neurology. 2000;54:2269-2276. </a:t>
            </a:r>
            <a:endParaRPr lang="en-US" altLang="zh-TW" i="1" dirty="0">
              <a:latin typeface="+mn-lt"/>
            </a:endParaRPr>
          </a:p>
          <a:p>
            <a:r>
              <a:rPr lang="en-US" altLang="zh-TW" i="1" dirty="0">
                <a:latin typeface="+mn-lt"/>
              </a:rPr>
              <a:t>4.</a:t>
            </a:r>
            <a:r>
              <a:rPr lang="zh-TW" altLang="zh-TW" i="1" dirty="0">
                <a:latin typeface="+mn-lt"/>
              </a:rPr>
              <a:t>Corey-Bloom J, et al. International Journal of Geriatric Psychopharmacology. 1998;1:55-65. </a:t>
            </a:r>
          </a:p>
        </p:txBody>
      </p:sp>
    </p:spTree>
    <p:extLst>
      <p:ext uri="{BB962C8B-B14F-4D97-AF65-F5344CB8AC3E}">
        <p14:creationId xmlns:p14="http://schemas.microsoft.com/office/powerpoint/2010/main" val="730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何謂失智症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一群病症的總稱，不是正常老化現象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症狀的組合，稱為症候群</a:t>
            </a:r>
            <a:endParaRPr lang="en-US" altLang="zh-TW" dirty="0"/>
          </a:p>
          <a:p>
            <a:pPr lvl="1"/>
            <a:r>
              <a:rPr lang="zh-TW" altLang="en-US" dirty="0"/>
              <a:t>記憶力減退、語言能力、空間感、計算力、判斷力、抽象思考能力、注意力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症狀包括個性改變、幻覺、妄想</a:t>
            </a:r>
            <a:endParaRPr lang="en-US" altLang="zh-TW" dirty="0"/>
          </a:p>
          <a:p>
            <a:r>
              <a:rPr lang="zh-TW" altLang="en-US" dirty="0"/>
              <a:t>影響社交、工作、個人生活能力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4087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dirty="0">
                <a:solidFill>
                  <a:schemeClr val="tx1"/>
                </a:solidFill>
              </a:rPr>
              <a:t>全民健保給付條文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限用於依</a:t>
            </a:r>
            <a:r>
              <a:rPr lang="en-US" altLang="zh-TW" sz="2400" dirty="0"/>
              <a:t>NINDS-ADRDA</a:t>
            </a:r>
            <a:r>
              <a:rPr lang="zh-TW" altLang="en-US" sz="2400" dirty="0"/>
              <a:t>或</a:t>
            </a:r>
            <a:r>
              <a:rPr lang="en-US" altLang="zh-TW" sz="2400" dirty="0"/>
              <a:t>DSM</a:t>
            </a:r>
            <a:r>
              <a:rPr lang="zh-TW" altLang="en-US" sz="2400" dirty="0"/>
              <a:t>或</a:t>
            </a:r>
            <a:r>
              <a:rPr lang="en-US" altLang="zh-TW" sz="2400" dirty="0"/>
              <a:t>ICD</a:t>
            </a:r>
            <a:r>
              <a:rPr lang="zh-TW" altLang="en-US" sz="2400" dirty="0"/>
              <a:t>標準診斷為阿滋海默氏症或帕金森氏症之失智症病患。</a:t>
            </a:r>
          </a:p>
          <a:p>
            <a:pPr eaLnBrk="1" hangingPunct="1">
              <a:lnSpc>
                <a:spcPct val="90000"/>
              </a:lnSpc>
            </a:pPr>
            <a:endParaRPr lang="zh-TW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如有腦中風病史，臨床診斷為「血管性失智症」，或有嚴重心臟傳導阻斷（</a:t>
            </a:r>
            <a:r>
              <a:rPr lang="en-US" altLang="zh-TW" sz="2400" dirty="0"/>
              <a:t>heart block</a:t>
            </a:r>
            <a:r>
              <a:rPr lang="zh-TW" altLang="en-US" sz="2400" dirty="0"/>
              <a:t>）之病患，不建議使用。</a:t>
            </a:r>
          </a:p>
          <a:p>
            <a:pPr eaLnBrk="1" hangingPunct="1">
              <a:lnSpc>
                <a:spcPct val="90000"/>
              </a:lnSpc>
            </a:pPr>
            <a:endParaRPr lang="zh-TW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需經事前審查核准後使用，第一次申請須檢附以下資料：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(1)CT</a:t>
            </a:r>
            <a:r>
              <a:rPr lang="zh-TW" altLang="en-US" sz="2000" dirty="0"/>
              <a:t>、</a:t>
            </a:r>
            <a:r>
              <a:rPr lang="en-US" altLang="zh-TW" sz="2000" dirty="0"/>
              <a:t>MRI</a:t>
            </a:r>
            <a:r>
              <a:rPr lang="zh-TW" altLang="en-US" sz="2000" dirty="0"/>
              <a:t>或哈金斯氏量表（</a:t>
            </a:r>
            <a:r>
              <a:rPr lang="en-US" altLang="zh-TW" sz="2000" dirty="0" err="1"/>
              <a:t>Hachinski</a:t>
            </a:r>
            <a:r>
              <a:rPr lang="en-US" altLang="zh-TW" sz="2000" dirty="0"/>
              <a:t> </a:t>
            </a:r>
            <a:r>
              <a:rPr lang="en-US" altLang="zh-TW" sz="2000" dirty="0" err="1"/>
              <a:t>lschemic</a:t>
            </a:r>
            <a:r>
              <a:rPr lang="en-US" altLang="zh-TW" sz="2000" dirty="0"/>
              <a:t> Score</a:t>
            </a:r>
            <a:r>
              <a:rPr lang="zh-TW" altLang="en-US" sz="2000" dirty="0"/>
              <a:t>）三項其中之任一結果報告。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(2)CBC, VDRL, BUN, </a:t>
            </a:r>
            <a:r>
              <a:rPr lang="en-US" altLang="zh-TW" sz="2000" dirty="0" err="1"/>
              <a:t>Creatinine</a:t>
            </a:r>
            <a:r>
              <a:rPr lang="en-US" altLang="zh-TW" sz="2000" dirty="0"/>
              <a:t>, GOT, GPT, T4, TSH</a:t>
            </a:r>
            <a:r>
              <a:rPr lang="zh-TW" altLang="en-US" sz="2000" dirty="0"/>
              <a:t>檢驗。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(3)</a:t>
            </a:r>
            <a:r>
              <a:rPr lang="zh-TW" altLang="en-US" sz="2000" dirty="0"/>
              <a:t>病歷摘要。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(4)MMSE</a:t>
            </a:r>
            <a:r>
              <a:rPr lang="zh-TW" altLang="en-US" sz="2000" dirty="0"/>
              <a:t>或</a:t>
            </a:r>
            <a:r>
              <a:rPr lang="en-US" altLang="zh-TW" sz="2000" dirty="0"/>
              <a:t>CDR</a:t>
            </a:r>
            <a:r>
              <a:rPr lang="zh-TW" altLang="en-US" sz="2000" dirty="0"/>
              <a:t>智能測驗報告。</a:t>
            </a:r>
          </a:p>
        </p:txBody>
      </p:sp>
    </p:spTree>
    <p:extLst>
      <p:ext uri="{BB962C8B-B14F-4D97-AF65-F5344CB8AC3E}">
        <p14:creationId xmlns:p14="http://schemas.microsoft.com/office/powerpoint/2010/main" val="295572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dirty="0">
                <a:solidFill>
                  <a:schemeClr val="tx1"/>
                </a:solidFill>
              </a:rPr>
              <a:t>阿茲海默症的治療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zh-TW" sz="2000"/>
          </a:p>
          <a:p>
            <a:pPr eaLnBrk="1" hangingPunct="1">
              <a:lnSpc>
                <a:spcPct val="80000"/>
              </a:lnSpc>
            </a:pPr>
            <a:r>
              <a:rPr lang="en-US" altLang="zh-TW" sz="2000"/>
              <a:t>Ⅰ.</a:t>
            </a:r>
            <a:r>
              <a:rPr lang="zh-TW" altLang="en-US" sz="2000"/>
              <a:t>輕度至中度失智症：限使用</a:t>
            </a:r>
            <a:r>
              <a:rPr lang="en-US" altLang="zh-TW" sz="2000"/>
              <a:t>donepezil (</a:t>
            </a:r>
            <a:r>
              <a:rPr lang="zh-TW" altLang="en-US" sz="2000"/>
              <a:t>如</a:t>
            </a:r>
            <a:r>
              <a:rPr lang="en-US" altLang="zh-TW" sz="2000"/>
              <a:t>Aricept)</a:t>
            </a:r>
            <a:r>
              <a:rPr lang="zh-TW" altLang="en-US" sz="2000"/>
              <a:t>，</a:t>
            </a:r>
            <a:r>
              <a:rPr lang="en-US" altLang="zh-TW" sz="2000"/>
              <a:t>rivastigmine (</a:t>
            </a:r>
            <a:r>
              <a:rPr lang="zh-TW" altLang="en-US" sz="2000"/>
              <a:t>如</a:t>
            </a:r>
            <a:r>
              <a:rPr lang="en-US" altLang="zh-TW" sz="2000"/>
              <a:t>Exelon)</a:t>
            </a:r>
            <a:r>
              <a:rPr lang="zh-TW" altLang="en-US" sz="2000"/>
              <a:t>，</a:t>
            </a:r>
            <a:r>
              <a:rPr lang="en-US" altLang="zh-TW" sz="2000"/>
              <a:t>galantamine (</a:t>
            </a:r>
            <a:r>
              <a:rPr lang="zh-TW" altLang="en-US" sz="2000"/>
              <a:t>如</a:t>
            </a:r>
            <a:r>
              <a:rPr lang="en-US" altLang="zh-TW" sz="2000"/>
              <a:t>Reminyl)</a:t>
            </a:r>
            <a:r>
              <a:rPr lang="zh-TW" altLang="en-US" sz="2000"/>
              <a:t>：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i.</a:t>
            </a:r>
            <a:r>
              <a:rPr lang="zh-TW" altLang="en-US" sz="2000"/>
              <a:t>智能測驗結果為</a:t>
            </a:r>
            <a:r>
              <a:rPr lang="en-US" altLang="zh-TW" sz="2000"/>
              <a:t>MMSE 10~26</a:t>
            </a:r>
            <a:r>
              <a:rPr lang="zh-TW" altLang="en-US" sz="2000"/>
              <a:t>分或</a:t>
            </a:r>
            <a:r>
              <a:rPr lang="en-US" altLang="zh-TW" sz="2000"/>
              <a:t>CDR 1</a:t>
            </a:r>
            <a:r>
              <a:rPr lang="zh-TW" altLang="en-US" sz="2000"/>
              <a:t>級及</a:t>
            </a:r>
            <a:r>
              <a:rPr lang="en-US" altLang="zh-TW" sz="2000"/>
              <a:t>2</a:t>
            </a:r>
            <a:r>
              <a:rPr lang="zh-TW" altLang="en-US" sz="2000"/>
              <a:t>級之患者。</a:t>
            </a:r>
          </a:p>
          <a:p>
            <a:pPr lvl="1" eaLnBrk="1" hangingPunct="1">
              <a:lnSpc>
                <a:spcPct val="80000"/>
              </a:lnSpc>
            </a:pPr>
            <a:endParaRPr lang="zh-TW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ii.</a:t>
            </a:r>
            <a:r>
              <a:rPr lang="zh-TW" altLang="en-US" sz="2000"/>
              <a:t>使用前述三種藥品任一種後，三個月內，因副作用得換用本類另一種藥物，不需另外送審，惟仍應於病歷上記載換藥理由。</a:t>
            </a:r>
          </a:p>
          <a:p>
            <a:pPr lvl="1" eaLnBrk="1" hangingPunct="1">
              <a:lnSpc>
                <a:spcPct val="80000"/>
              </a:lnSpc>
            </a:pPr>
            <a:endParaRPr lang="zh-TW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iii.</a:t>
            </a:r>
            <a:r>
              <a:rPr lang="zh-TW" altLang="en-US" sz="2000"/>
              <a:t>使用後每一年需重新評估，追蹤</a:t>
            </a:r>
            <a:r>
              <a:rPr lang="en-US" altLang="zh-TW" sz="2000"/>
              <a:t>MMSE</a:t>
            </a:r>
            <a:r>
              <a:rPr lang="zh-TW" altLang="en-US" sz="2000"/>
              <a:t>或</a:t>
            </a:r>
            <a:r>
              <a:rPr lang="en-US" altLang="zh-TW" sz="2000"/>
              <a:t>CDR</a:t>
            </a:r>
            <a:r>
              <a:rPr lang="zh-TW" altLang="en-US" sz="2000"/>
              <a:t>智能測驗，如</a:t>
            </a:r>
            <a:r>
              <a:rPr lang="en-US" altLang="zh-TW" sz="2000"/>
              <a:t>MMSE</a:t>
            </a:r>
            <a:r>
              <a:rPr lang="zh-TW" altLang="en-US" sz="2000"/>
              <a:t>較起步治療時減少</a:t>
            </a:r>
            <a:r>
              <a:rPr lang="en-US" altLang="zh-TW" sz="2000"/>
              <a:t>2</a:t>
            </a:r>
            <a:r>
              <a:rPr lang="zh-TW" altLang="en-US" sz="2000"/>
              <a:t>分</a:t>
            </a:r>
            <a:r>
              <a:rPr lang="en-US" altLang="zh-TW" sz="2000"/>
              <a:t>(</a:t>
            </a:r>
            <a:r>
              <a:rPr lang="zh-TW" altLang="en-US" sz="2000"/>
              <a:t>不含</a:t>
            </a:r>
            <a:r>
              <a:rPr lang="en-US" altLang="zh-TW" sz="2000"/>
              <a:t>)</a:t>
            </a:r>
            <a:r>
              <a:rPr lang="zh-TW" altLang="en-US" sz="2000"/>
              <a:t>以上或</a:t>
            </a:r>
            <a:r>
              <a:rPr lang="en-US" altLang="zh-TW" sz="2000"/>
              <a:t>CDR</a:t>
            </a:r>
            <a:r>
              <a:rPr lang="zh-TW" altLang="en-US" sz="2000"/>
              <a:t>退步</a:t>
            </a:r>
            <a:r>
              <a:rPr lang="en-US" altLang="zh-TW" sz="2000"/>
              <a:t>1</a:t>
            </a:r>
            <a:r>
              <a:rPr lang="zh-TW" altLang="en-US" sz="2000"/>
              <a:t>級，則應停用此類藥品。</a:t>
            </a:r>
          </a:p>
          <a:p>
            <a:pPr lvl="1" eaLnBrk="1" hangingPunct="1">
              <a:lnSpc>
                <a:spcPct val="80000"/>
              </a:lnSpc>
            </a:pPr>
            <a:endParaRPr lang="zh-TW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iv.</a:t>
            </a:r>
            <a:r>
              <a:rPr lang="zh-TW" altLang="en-US" sz="2000"/>
              <a:t>使用 </a:t>
            </a:r>
            <a:r>
              <a:rPr lang="en-US" altLang="zh-TW" sz="2000"/>
              <a:t>rivastigmine</a:t>
            </a:r>
            <a:r>
              <a:rPr lang="zh-TW" altLang="en-US" sz="2000"/>
              <a:t>貼片劑（如</a:t>
            </a:r>
            <a:r>
              <a:rPr lang="en-US" altLang="zh-TW" sz="2000"/>
              <a:t>Exelon Patch</a:t>
            </a:r>
            <a:r>
              <a:rPr lang="zh-TW" altLang="en-US" sz="2000"/>
              <a:t>），每日限用一片，且不得併用同成分之口服藥品。</a:t>
            </a:r>
          </a:p>
        </p:txBody>
      </p:sp>
    </p:spTree>
    <p:extLst>
      <p:ext uri="{BB962C8B-B14F-4D97-AF65-F5344CB8AC3E}">
        <p14:creationId xmlns:p14="http://schemas.microsoft.com/office/powerpoint/2010/main" val="126180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zh-TW" dirty="0">
              <a:solidFill>
                <a:schemeClr val="accent3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sz="2400"/>
              <a:t>Ⅱ.</a:t>
            </a:r>
            <a:r>
              <a:rPr lang="zh-TW" altLang="en-US" sz="2400"/>
              <a:t>中重度失智症：限使用</a:t>
            </a:r>
            <a:r>
              <a:rPr lang="en-US" altLang="zh-TW" sz="2400"/>
              <a:t>memantine (</a:t>
            </a:r>
            <a:r>
              <a:rPr lang="zh-TW" altLang="en-US" sz="2400"/>
              <a:t>如</a:t>
            </a:r>
            <a:r>
              <a:rPr lang="en-US" altLang="zh-TW" sz="2400"/>
              <a:t>Witgen</a:t>
            </a:r>
            <a:r>
              <a:rPr lang="zh-TW" altLang="en-US" sz="2400"/>
              <a:t>、</a:t>
            </a:r>
            <a:r>
              <a:rPr lang="en-US" altLang="zh-TW" sz="2400"/>
              <a:t>Ebixa)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/>
              <a:t>i. </a:t>
            </a:r>
            <a:r>
              <a:rPr lang="zh-TW" altLang="en-US" sz="2400"/>
              <a:t>智能測驗結果為</a:t>
            </a:r>
            <a:r>
              <a:rPr lang="en-US" altLang="zh-TW" sz="2400"/>
              <a:t>10≦MMSE≦14</a:t>
            </a:r>
            <a:r>
              <a:rPr lang="zh-TW" altLang="en-US" sz="2400"/>
              <a:t>分或</a:t>
            </a:r>
            <a:r>
              <a:rPr lang="en-US" altLang="zh-TW" sz="2400"/>
              <a:t>CDR 2</a:t>
            </a:r>
            <a:r>
              <a:rPr lang="zh-TW" altLang="en-US" sz="2400"/>
              <a:t>級之患者。</a:t>
            </a:r>
          </a:p>
          <a:p>
            <a:pPr lvl="1" eaLnBrk="1" hangingPunct="1">
              <a:lnSpc>
                <a:spcPct val="80000"/>
              </a:lnSpc>
            </a:pPr>
            <a:endParaRPr lang="zh-TW" altLang="en-US" sz="2400"/>
          </a:p>
          <a:p>
            <a:pPr lvl="1" eaLnBrk="1" hangingPunct="1">
              <a:lnSpc>
                <a:spcPct val="80000"/>
              </a:lnSpc>
            </a:pPr>
            <a:r>
              <a:rPr lang="en-US" altLang="zh-TW" sz="2400"/>
              <a:t>ii.</a:t>
            </a:r>
            <a:r>
              <a:rPr lang="zh-TW" altLang="en-US" sz="2400"/>
              <a:t>曾使用過</a:t>
            </a:r>
            <a:r>
              <a:rPr lang="en-US" altLang="zh-TW" sz="2400"/>
              <a:t>donepezil, rivastigmine, galantamine</a:t>
            </a:r>
            <a:r>
              <a:rPr lang="zh-TW" altLang="en-US" sz="2400"/>
              <a:t>其中任一種藥品之患者，若不再適用上述其中任一藥物，且</a:t>
            </a:r>
            <a:r>
              <a:rPr lang="en-US" altLang="zh-TW" sz="2400"/>
              <a:t>MMSE</a:t>
            </a:r>
            <a:r>
              <a:rPr lang="zh-TW" altLang="en-US" sz="2400"/>
              <a:t>或</a:t>
            </a:r>
            <a:r>
              <a:rPr lang="en-US" altLang="zh-TW" sz="2400"/>
              <a:t>CDR</a:t>
            </a:r>
            <a:r>
              <a:rPr lang="zh-TW" altLang="en-US" sz="2400"/>
              <a:t>智能測驗達標準</a:t>
            </a:r>
            <a:r>
              <a:rPr lang="en-US" altLang="zh-TW" sz="2400"/>
              <a:t>(10≦MMSE≦14</a:t>
            </a:r>
            <a:r>
              <a:rPr lang="zh-TW" altLang="en-US" sz="2400"/>
              <a:t>分或</a:t>
            </a:r>
            <a:r>
              <a:rPr lang="en-US" altLang="zh-TW" sz="2400"/>
              <a:t>CDR 2</a:t>
            </a:r>
            <a:r>
              <a:rPr lang="zh-TW" altLang="en-US" sz="2400"/>
              <a:t>級</a:t>
            </a:r>
            <a:r>
              <a:rPr lang="en-US" altLang="zh-TW" sz="2400"/>
              <a:t>)</a:t>
            </a:r>
            <a:r>
              <a:rPr lang="zh-TW" altLang="en-US" sz="2400"/>
              <a:t>，並經事前審查核准後得換用</a:t>
            </a:r>
            <a:r>
              <a:rPr lang="en-US" altLang="zh-TW" sz="2400"/>
              <a:t>memantine</a:t>
            </a:r>
            <a:r>
              <a:rPr lang="zh-TW" altLang="en-US" sz="2400"/>
              <a:t>。惟 </a:t>
            </a:r>
            <a:r>
              <a:rPr lang="en-US" altLang="zh-TW" sz="2400"/>
              <a:t>memantine </a:t>
            </a:r>
            <a:r>
              <a:rPr lang="zh-TW" altLang="en-US" sz="2400"/>
              <a:t>不得與前項三種藥品併用。</a:t>
            </a:r>
          </a:p>
          <a:p>
            <a:pPr lvl="1" eaLnBrk="1" hangingPunct="1">
              <a:lnSpc>
                <a:spcPct val="80000"/>
              </a:lnSpc>
            </a:pPr>
            <a:endParaRPr lang="zh-TW" altLang="en-US" sz="2400"/>
          </a:p>
          <a:p>
            <a:pPr lvl="1" eaLnBrk="1" hangingPunct="1">
              <a:lnSpc>
                <a:spcPct val="80000"/>
              </a:lnSpc>
            </a:pPr>
            <a:r>
              <a:rPr lang="en-US" altLang="zh-TW" sz="2400"/>
              <a:t>iii</a:t>
            </a:r>
            <a:r>
              <a:rPr lang="zh-TW" altLang="en-US" sz="2400"/>
              <a:t>使用後每一年需重新評估，追蹤</a:t>
            </a:r>
            <a:r>
              <a:rPr lang="en-US" altLang="zh-TW" sz="2400"/>
              <a:t>MMSE</a:t>
            </a:r>
            <a:r>
              <a:rPr lang="zh-TW" altLang="en-US" sz="2400"/>
              <a:t>或</a:t>
            </a:r>
            <a:r>
              <a:rPr lang="en-US" altLang="zh-TW" sz="2400"/>
              <a:t>CDR</a:t>
            </a:r>
            <a:r>
              <a:rPr lang="zh-TW" altLang="en-US" sz="2400"/>
              <a:t>智能測驗，如</a:t>
            </a:r>
            <a:r>
              <a:rPr lang="en-US" altLang="zh-TW" sz="2400"/>
              <a:t>MMSE</a:t>
            </a:r>
            <a:r>
              <a:rPr lang="zh-TW" altLang="en-US" sz="2400"/>
              <a:t>較起步治療時減少</a:t>
            </a:r>
            <a:r>
              <a:rPr lang="en-US" altLang="zh-TW" sz="2400"/>
              <a:t>2</a:t>
            </a:r>
            <a:r>
              <a:rPr lang="zh-TW" altLang="en-US" sz="2400"/>
              <a:t>分</a:t>
            </a:r>
            <a:r>
              <a:rPr lang="en-US" altLang="zh-TW" sz="2400"/>
              <a:t>(</a:t>
            </a:r>
            <a:r>
              <a:rPr lang="zh-TW" altLang="en-US" sz="2400"/>
              <a:t>不含</a:t>
            </a:r>
            <a:r>
              <a:rPr lang="en-US" altLang="zh-TW" sz="2400"/>
              <a:t>)</a:t>
            </a:r>
            <a:r>
              <a:rPr lang="zh-TW" altLang="en-US" sz="2400"/>
              <a:t>以上或</a:t>
            </a:r>
            <a:r>
              <a:rPr lang="en-US" altLang="zh-TW" sz="2400"/>
              <a:t>CDR</a:t>
            </a:r>
            <a:r>
              <a:rPr lang="zh-TW" altLang="en-US" sz="2400"/>
              <a:t>退步</a:t>
            </a:r>
            <a:r>
              <a:rPr lang="en-US" altLang="zh-TW" sz="2400"/>
              <a:t>1</a:t>
            </a:r>
            <a:r>
              <a:rPr lang="zh-TW" altLang="en-US" sz="2400"/>
              <a:t>級，則應停用此類藥品。</a:t>
            </a:r>
            <a:endParaRPr lang="zh-TW" altLang="en-US" sz="2000"/>
          </a:p>
        </p:txBody>
      </p:sp>
    </p:spTree>
    <p:extLst>
      <p:ext uri="{BB962C8B-B14F-4D97-AF65-F5344CB8AC3E}">
        <p14:creationId xmlns:p14="http://schemas.microsoft.com/office/powerpoint/2010/main" val="382209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zh-TW" dirty="0">
              <a:solidFill>
                <a:schemeClr val="accent3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sz="2000"/>
              <a:t>Ⅲ.</a:t>
            </a:r>
            <a:r>
              <a:rPr lang="zh-TW" altLang="en-US" sz="2000"/>
              <a:t>重度失智症：限使用</a:t>
            </a:r>
            <a:r>
              <a:rPr lang="en-US" altLang="zh-TW" sz="2000"/>
              <a:t>donepezil (</a:t>
            </a:r>
            <a:r>
              <a:rPr lang="zh-TW" altLang="en-US" sz="2000"/>
              <a:t>如</a:t>
            </a:r>
            <a:r>
              <a:rPr lang="en-US" altLang="zh-TW" sz="2000"/>
              <a:t>Aricept)</a:t>
            </a:r>
            <a:r>
              <a:rPr lang="zh-TW" altLang="en-US" sz="2000"/>
              <a:t>、</a:t>
            </a:r>
            <a:r>
              <a:rPr lang="en-US" altLang="zh-TW" sz="2000"/>
              <a:t>memantine (</a:t>
            </a:r>
            <a:r>
              <a:rPr lang="zh-TW" altLang="en-US" sz="2000"/>
              <a:t>如</a:t>
            </a:r>
            <a:r>
              <a:rPr lang="en-US" altLang="zh-TW" sz="2000"/>
              <a:t>Witgen</a:t>
            </a:r>
            <a:r>
              <a:rPr lang="zh-TW" altLang="en-US" sz="2000"/>
              <a:t>、</a:t>
            </a:r>
            <a:r>
              <a:rPr lang="en-US" altLang="zh-TW" sz="2000"/>
              <a:t>Ebixa</a:t>
            </a:r>
            <a:r>
              <a:rPr lang="zh-TW" altLang="en-US" sz="2000"/>
              <a:t>）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i.</a:t>
            </a:r>
            <a:r>
              <a:rPr lang="zh-TW" altLang="en-US" sz="2000"/>
              <a:t>智能測驗結果為</a:t>
            </a:r>
            <a:r>
              <a:rPr lang="en-US" altLang="zh-TW" sz="2000"/>
              <a:t>MMSE 5-9</a:t>
            </a:r>
            <a:r>
              <a:rPr lang="zh-TW" altLang="en-US" sz="2000"/>
              <a:t>分且</a:t>
            </a:r>
            <a:r>
              <a:rPr lang="en-US" altLang="zh-TW" sz="2000"/>
              <a:t>CDR 3</a:t>
            </a:r>
            <a:r>
              <a:rPr lang="zh-TW" altLang="en-US" sz="2000"/>
              <a:t>級之患者。</a:t>
            </a:r>
          </a:p>
          <a:p>
            <a:pPr lvl="1" eaLnBrk="1" hangingPunct="1">
              <a:lnSpc>
                <a:spcPct val="80000"/>
              </a:lnSpc>
            </a:pPr>
            <a:endParaRPr lang="zh-TW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ii.</a:t>
            </a:r>
            <a:r>
              <a:rPr lang="zh-TW" altLang="en-US" sz="2000"/>
              <a:t>臥床或無行動能力者不得使用。</a:t>
            </a:r>
          </a:p>
          <a:p>
            <a:pPr lvl="1" eaLnBrk="1" hangingPunct="1">
              <a:lnSpc>
                <a:spcPct val="80000"/>
              </a:lnSpc>
            </a:pPr>
            <a:endParaRPr lang="zh-TW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iii.</a:t>
            </a:r>
            <a:r>
              <a:rPr lang="zh-TW" altLang="en-US" sz="2000"/>
              <a:t>曾使用過</a:t>
            </a:r>
            <a:r>
              <a:rPr lang="en-US" altLang="zh-TW" sz="2000"/>
              <a:t>memantine,donepezil, rivastigmine, galantamine</a:t>
            </a:r>
            <a:r>
              <a:rPr lang="zh-TW" altLang="en-US" sz="2000"/>
              <a:t>而不再適用者，不得使用。</a:t>
            </a:r>
          </a:p>
          <a:p>
            <a:pPr lvl="1" eaLnBrk="1" hangingPunct="1">
              <a:lnSpc>
                <a:spcPct val="80000"/>
              </a:lnSpc>
            </a:pPr>
            <a:endParaRPr lang="zh-TW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iv.donepezil</a:t>
            </a:r>
            <a:r>
              <a:rPr lang="zh-TW" altLang="en-US" sz="2000"/>
              <a:t>及</a:t>
            </a:r>
            <a:r>
              <a:rPr lang="en-US" altLang="zh-TW" sz="2000"/>
              <a:t>memantine</a:t>
            </a:r>
            <a:r>
              <a:rPr lang="zh-TW" altLang="en-US" sz="2000"/>
              <a:t>二者不能併用。</a:t>
            </a:r>
          </a:p>
          <a:p>
            <a:pPr lvl="1" eaLnBrk="1" hangingPunct="1">
              <a:lnSpc>
                <a:spcPct val="80000"/>
              </a:lnSpc>
            </a:pPr>
            <a:endParaRPr lang="zh-TW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v.</a:t>
            </a:r>
            <a:r>
              <a:rPr lang="zh-TW" altLang="en-US" sz="2000"/>
              <a:t>使用後每一年需重新評估，追蹤</a:t>
            </a:r>
            <a:r>
              <a:rPr lang="en-US" altLang="zh-TW" sz="2000"/>
              <a:t>MMSE</a:t>
            </a:r>
            <a:r>
              <a:rPr lang="zh-TW" altLang="en-US" sz="2000"/>
              <a:t>智能測驗，如</a:t>
            </a:r>
            <a:r>
              <a:rPr lang="en-US" altLang="zh-TW" sz="2000"/>
              <a:t>MMSE</a:t>
            </a:r>
            <a:r>
              <a:rPr lang="zh-TW" altLang="en-US" sz="2000"/>
              <a:t>較起步治療時減少</a:t>
            </a:r>
            <a:r>
              <a:rPr lang="en-US" altLang="zh-TW" sz="2000"/>
              <a:t>2</a:t>
            </a:r>
            <a:r>
              <a:rPr lang="zh-TW" altLang="en-US" sz="2000"/>
              <a:t>分</a:t>
            </a:r>
            <a:r>
              <a:rPr lang="en-US" altLang="zh-TW" sz="2000"/>
              <a:t>(</a:t>
            </a:r>
            <a:r>
              <a:rPr lang="zh-TW" altLang="en-US" sz="2000"/>
              <a:t>不含</a:t>
            </a:r>
            <a:r>
              <a:rPr lang="en-US" altLang="zh-TW" sz="2000"/>
              <a:t>)</a:t>
            </a:r>
            <a:r>
              <a:rPr lang="zh-TW" altLang="en-US" sz="2000"/>
              <a:t>以上</a:t>
            </a:r>
            <a:r>
              <a:rPr lang="en-US" altLang="zh-TW" sz="2000"/>
              <a:t>,</a:t>
            </a:r>
            <a:r>
              <a:rPr lang="zh-TW" altLang="en-US" sz="2000"/>
              <a:t>則應停用此類藥品。</a:t>
            </a:r>
          </a:p>
          <a:p>
            <a:pPr eaLnBrk="1" hangingPunct="1">
              <a:lnSpc>
                <a:spcPct val="80000"/>
              </a:lnSpc>
            </a:pPr>
            <a:endParaRPr lang="en-US" altLang="zh-TW" sz="2000"/>
          </a:p>
        </p:txBody>
      </p:sp>
    </p:spTree>
    <p:extLst>
      <p:ext uri="{BB962C8B-B14F-4D97-AF65-F5344CB8AC3E}">
        <p14:creationId xmlns:p14="http://schemas.microsoft.com/office/powerpoint/2010/main" val="831387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非藥物治療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懷舊治療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音樂治療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藝術治療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認知訓練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16" y="2060848"/>
            <a:ext cx="2592288" cy="17173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221088"/>
            <a:ext cx="2246212" cy="27716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36756"/>
            <a:ext cx="1271019" cy="26548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59" y="4221088"/>
            <a:ext cx="2314784" cy="243396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2684" y="6481326"/>
            <a:ext cx="173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Openclipart.org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54605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684164" y="260648"/>
            <a:ext cx="3826768" cy="1143000"/>
          </a:xfrm>
        </p:spPr>
        <p:txBody>
          <a:bodyPr>
            <a:normAutofit/>
          </a:bodyPr>
          <a:lstStyle/>
          <a:p>
            <a:r>
              <a:rPr lang="zh-TW" altLang="en-US" sz="6000" b="1" dirty="0"/>
              <a:t>三動兩高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6E2B88BA-B8DC-4174-AB7D-ED14DCE0A8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28392" cy="6554961"/>
          </a:xfr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4636719" y="16288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頭腦要動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休閒活動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有氧運動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高度學習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高抗氧化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16016" y="6093296"/>
            <a:ext cx="410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成大神經部白明奇教授</a:t>
            </a:r>
            <a:r>
              <a:rPr lang="en-US" altLang="zh-TW" sz="2400" b="1" dirty="0"/>
              <a:t>.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2005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366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2575472"/>
            <a:ext cx="7886700" cy="285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8501090" cy="156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62585"/>
            <a:ext cx="6264696" cy="306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060848"/>
            <a:ext cx="1907704" cy="211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74" y="5877302"/>
            <a:ext cx="1311399" cy="9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58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4665" y="1825625"/>
            <a:ext cx="623466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8501090" cy="156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74" y="5877302"/>
            <a:ext cx="1311399" cy="9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77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99988" y="1825625"/>
            <a:ext cx="514402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8501090" cy="156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74" y="5877302"/>
            <a:ext cx="1311399" cy="9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19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4475" y="1853406"/>
            <a:ext cx="61150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8501090" cy="156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74" y="5877302"/>
            <a:ext cx="1311399" cy="9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9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dirty="0">
                <a:solidFill>
                  <a:schemeClr val="tx1"/>
                </a:solidFill>
              </a:rPr>
              <a:t>失智症</a:t>
            </a:r>
            <a:r>
              <a:rPr lang="zh-TW" altLang="en-US" dirty="0">
                <a:solidFill>
                  <a:schemeClr val="tx1"/>
                </a:solidFill>
              </a:rPr>
              <a:t>的定義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慢性，漸進性的認知功能障礙</a:t>
            </a:r>
          </a:p>
          <a:p>
            <a:pPr eaLnBrk="1" hangingPunct="1"/>
            <a:r>
              <a:rPr lang="zh-TW" altLang="en-US" dirty="0"/>
              <a:t>影響到職業或是社交表現</a:t>
            </a:r>
          </a:p>
          <a:p>
            <a:pPr lvl="1" eaLnBrk="1" hangingPunct="1"/>
            <a:endParaRPr lang="zh-TW" altLang="en-US" dirty="0"/>
          </a:p>
          <a:p>
            <a:pPr lvl="1" eaLnBrk="1" hangingPunct="1"/>
            <a:r>
              <a:rPr lang="zh-TW" altLang="en-US" dirty="0"/>
              <a:t>電影：渡邊謙主演，明日的記憶</a:t>
            </a:r>
          </a:p>
          <a:p>
            <a:pPr lvl="1" eaLnBrk="1" hangingPunct="1"/>
            <a:r>
              <a:rPr lang="zh-TW" altLang="en-US" dirty="0"/>
              <a:t>罹患失智症的名人有哪些呢</a:t>
            </a:r>
            <a:r>
              <a:rPr lang="en-US" altLang="zh-TW" dirty="0"/>
              <a:t>?</a:t>
            </a:r>
          </a:p>
        </p:txBody>
      </p:sp>
      <p:pic>
        <p:nvPicPr>
          <p:cNvPr id="8196" name="內容版面配置區 3" descr="picx_fmjp0049464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508500"/>
            <a:ext cx="340201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內容版面配置區 3" descr="Margaret_Thatch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437063"/>
            <a:ext cx="16557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內容版面配置區 7" descr="479px-Official_Portrait_of_President_Reagan_198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448175"/>
            <a:ext cx="180022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7533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社交活動可以增進人的溝通、交換意見、促進想法</a:t>
            </a:r>
            <a:endParaRPr lang="en-US" altLang="zh-TW" dirty="0"/>
          </a:p>
          <a:p>
            <a:r>
              <a:rPr lang="zh-TW" altLang="zh-TW" dirty="0"/>
              <a:t>有動物實驗認為活躍的社交可能促進腦部微血管的生長</a:t>
            </a:r>
            <a:r>
              <a:rPr lang="en-US" altLang="zh-TW" dirty="0"/>
              <a:t>(capillary formation)</a:t>
            </a:r>
            <a:r>
              <a:rPr lang="zh-TW" altLang="zh-TW" dirty="0"/>
              <a:t>與突觸的再連結</a:t>
            </a:r>
            <a:r>
              <a:rPr lang="en-US" altLang="zh-TW" dirty="0"/>
              <a:t>(synaptogenesis)</a:t>
            </a:r>
            <a:r>
              <a:rPr lang="zh-TW" altLang="zh-TW" dirty="0"/>
              <a:t>，甚至刺激神經元生長</a:t>
            </a:r>
            <a:r>
              <a:rPr lang="en-US" altLang="zh-TW" dirty="0"/>
              <a:t>(neurogenesis)</a:t>
            </a:r>
            <a:r>
              <a:rPr lang="zh-TW" altLang="zh-TW" dirty="0"/>
              <a:t>，進而減少認知功能退化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>
                <a:latin typeface="+mn-lt"/>
              </a:rPr>
              <a:t>1.Bassuk </a:t>
            </a:r>
            <a:r>
              <a:rPr lang="en-US" altLang="zh-TW" i="1" dirty="0" err="1">
                <a:latin typeface="+mn-lt"/>
              </a:rPr>
              <a:t>SS,et</a:t>
            </a:r>
            <a:r>
              <a:rPr lang="en-US" altLang="zh-TW" i="1" dirty="0">
                <a:latin typeface="+mn-lt"/>
              </a:rPr>
              <a:t> al. Social disengagement and incident cognitive decline in community-dwelling elderly persons.</a:t>
            </a:r>
            <a:r>
              <a:rPr lang="zh-TW" altLang="en-US" i="1" dirty="0">
                <a:latin typeface="+mn-lt"/>
              </a:rPr>
              <a:t> </a:t>
            </a:r>
            <a:r>
              <a:rPr lang="en-US" altLang="zh-TW" i="1" dirty="0">
                <a:latin typeface="+mn-lt"/>
              </a:rPr>
              <a:t>Ann Intern Med. 1999;131:165-173.</a:t>
            </a:r>
            <a:endParaRPr lang="zh-TW" altLang="zh-TW" i="1" dirty="0">
              <a:latin typeface="+mn-lt"/>
            </a:endParaRPr>
          </a:p>
          <a:p>
            <a:r>
              <a:rPr lang="en-US" altLang="zh-TW" i="1" dirty="0">
                <a:latin typeface="+mn-lt"/>
              </a:rPr>
              <a:t>2.Berkman LF. Which influences cognitive function: living alone or being alone? Lancet. 2000;355:1291-1292.</a:t>
            </a:r>
            <a:endParaRPr lang="zh-TW" altLang="zh-TW" i="1" dirty="0">
              <a:latin typeface="+mn-lt"/>
            </a:endParaRPr>
          </a:p>
          <a:p>
            <a:r>
              <a:rPr lang="en-US" altLang="zh-TW" i="1" dirty="0">
                <a:latin typeface="+mn-lt"/>
              </a:rPr>
              <a:t>3.Howard M, et al. Achieving and Maintaining Cognitive Vitality With Aging. Mayo </a:t>
            </a:r>
            <a:r>
              <a:rPr lang="en-US" altLang="zh-TW" i="1" dirty="0" err="1">
                <a:latin typeface="+mn-lt"/>
              </a:rPr>
              <a:t>Clin</a:t>
            </a:r>
            <a:r>
              <a:rPr lang="en-US" altLang="zh-TW" i="1" dirty="0">
                <a:latin typeface="+mn-lt"/>
              </a:rPr>
              <a:t> Proc. 2002;77:681-696</a:t>
            </a:r>
            <a:endParaRPr lang="zh-TW" altLang="zh-TW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2535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0730" y="1825625"/>
            <a:ext cx="752254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8501090" cy="156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6131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促進認知儲存量 </a:t>
            </a:r>
            <a:br>
              <a:rPr lang="en-US" altLang="zh-TW" sz="4000" b="1" dirty="0"/>
            </a:br>
            <a:r>
              <a:rPr lang="en-US" altLang="zh-TW" sz="4000" b="1" dirty="0"/>
              <a:t>Promoting Brain Reserve: </a:t>
            </a:r>
          </a:p>
          <a:p>
            <a:pPr lvl="1"/>
            <a:r>
              <a:rPr lang="zh-TW" altLang="en-US" sz="3600" b="1" dirty="0"/>
              <a:t>終身學習 </a:t>
            </a:r>
            <a:r>
              <a:rPr lang="en-US" altLang="zh-TW" sz="3600" b="1" dirty="0"/>
              <a:t>Lifelong Learning</a:t>
            </a:r>
          </a:p>
          <a:p>
            <a:pPr lvl="1"/>
            <a:r>
              <a:rPr lang="zh-TW" altLang="en-US" sz="3600" b="1" dirty="0"/>
              <a:t>多參與社交活動 </a:t>
            </a:r>
            <a:r>
              <a:rPr lang="en-US" altLang="zh-TW" sz="3600" b="1" dirty="0"/>
              <a:t>Social Engagement</a:t>
            </a:r>
          </a:p>
          <a:p>
            <a:pPr lvl="1"/>
            <a:r>
              <a:rPr lang="zh-TW" altLang="en-US" sz="3600" b="1" dirty="0"/>
              <a:t>維持職業功能的複雜性 </a:t>
            </a:r>
            <a:br>
              <a:rPr lang="en-US" altLang="zh-TW" sz="3600" b="1" dirty="0"/>
            </a:br>
            <a:r>
              <a:rPr lang="en-US" altLang="zh-TW" sz="3600" b="1" dirty="0"/>
              <a:t>Occupational Complexity</a:t>
            </a:r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18856" y="56612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>
                <a:latin typeface="+mn-lt"/>
              </a:rPr>
              <a:t>Howard M, et al. Mayo </a:t>
            </a:r>
            <a:r>
              <a:rPr lang="en-US" altLang="zh-TW" i="1" dirty="0" err="1">
                <a:latin typeface="+mn-lt"/>
              </a:rPr>
              <a:t>Clin</a:t>
            </a:r>
            <a:r>
              <a:rPr lang="en-US" altLang="zh-TW" i="1" dirty="0">
                <a:latin typeface="+mn-lt"/>
              </a:rPr>
              <a:t> Proc. 2002;77:681-696 </a:t>
            </a:r>
            <a:endParaRPr lang="zh-TW" altLang="zh-TW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237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熱蘭遮失智症協會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12309" r="6944" b="6968"/>
          <a:stretch/>
        </p:blipFill>
        <p:spPr bwMode="auto">
          <a:xfrm>
            <a:off x="1366" y="1412776"/>
            <a:ext cx="908227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18288" y="5540805"/>
            <a:ext cx="46653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7200" b="1" dirty="0">
                <a:solidFill>
                  <a:srgbClr val="00B050"/>
                </a:solidFill>
              </a:rPr>
              <a:t>06-2083001</a:t>
            </a:r>
            <a:endParaRPr lang="zh-TW" altLang="en-US" sz="7200" b="1" dirty="0">
              <a:solidFill>
                <a:srgbClr val="00B05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8" y="4585591"/>
            <a:ext cx="2731261" cy="227240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209339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台灣失智症協會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11980" r="9961" b="9247"/>
          <a:stretch/>
        </p:blipFill>
        <p:spPr bwMode="auto">
          <a:xfrm>
            <a:off x="153252" y="1412776"/>
            <a:ext cx="886665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600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失智症是緩慢退化的疾病</a:t>
            </a:r>
            <a:r>
              <a:rPr lang="en-US" altLang="zh-TW" b="1" dirty="0">
                <a:solidFill>
                  <a:srgbClr val="002060"/>
                </a:solidFill>
              </a:rPr>
              <a:t>(</a:t>
            </a:r>
            <a:r>
              <a:rPr lang="zh-TW" altLang="en-US" b="1" dirty="0">
                <a:solidFill>
                  <a:srgbClr val="002060"/>
                </a:solidFill>
              </a:rPr>
              <a:t>慢性病</a:t>
            </a:r>
            <a:r>
              <a:rPr lang="en-US" altLang="zh-TW" b="1" dirty="0">
                <a:solidFill>
                  <a:srgbClr val="002060"/>
                </a:solidFill>
              </a:rPr>
              <a:t>)</a:t>
            </a:r>
            <a:r>
              <a:rPr lang="zh-TW" altLang="en-US" b="1" dirty="0">
                <a:solidFill>
                  <a:srgbClr val="002060"/>
                </a:solidFill>
              </a:rPr>
              <a:t>，並非是正常老化現象。</a:t>
            </a:r>
            <a:endParaRPr lang="en-US" altLang="zh-TW" b="1" dirty="0">
              <a:solidFill>
                <a:srgbClr val="002060"/>
              </a:solidFill>
            </a:endParaRPr>
          </a:p>
          <a:p>
            <a:r>
              <a:rPr lang="zh-TW" altLang="en-US" b="1" dirty="0">
                <a:solidFill>
                  <a:srgbClr val="002060"/>
                </a:solidFill>
              </a:rPr>
              <a:t>目前藥物治療雖有幫助，但是效果有限。</a:t>
            </a:r>
            <a:endParaRPr lang="en-US" altLang="zh-TW" b="1" dirty="0">
              <a:solidFill>
                <a:srgbClr val="002060"/>
              </a:solidFill>
            </a:endParaRPr>
          </a:p>
          <a:p>
            <a:r>
              <a:rPr lang="zh-TW" altLang="en-US" b="1" dirty="0">
                <a:solidFill>
                  <a:srgbClr val="002060"/>
                </a:solidFill>
              </a:rPr>
              <a:t>預防失智症，就從現在開始！</a:t>
            </a:r>
            <a:endParaRPr lang="en-US" altLang="zh-TW" b="1" dirty="0">
              <a:solidFill>
                <a:srgbClr val="002060"/>
              </a:solidFill>
            </a:endParaRPr>
          </a:p>
          <a:p>
            <a:pPr lvl="1"/>
            <a:r>
              <a:rPr lang="zh-TW" altLang="en-US" sz="3200" b="1" dirty="0">
                <a:solidFill>
                  <a:srgbClr val="002060"/>
                </a:solidFill>
              </a:rPr>
              <a:t>三動兩高：</a:t>
            </a:r>
            <a:endParaRPr lang="en-US" altLang="zh-TW" sz="3200" b="1" dirty="0">
              <a:solidFill>
                <a:srgbClr val="002060"/>
              </a:solidFill>
            </a:endParaRPr>
          </a:p>
          <a:p>
            <a:pPr lvl="2"/>
            <a:r>
              <a:rPr lang="zh-TW" altLang="en-US" sz="2800" b="1" dirty="0">
                <a:solidFill>
                  <a:srgbClr val="002060"/>
                </a:solidFill>
              </a:rPr>
              <a:t>頭腦要動、休閒活動、有氧運動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pPr lvl="2"/>
            <a:r>
              <a:rPr lang="zh-TW" altLang="en-US" sz="2800" b="1" dirty="0">
                <a:solidFill>
                  <a:srgbClr val="002060"/>
                </a:solidFill>
              </a:rPr>
              <a:t>高度學習、高抗氧化</a:t>
            </a:r>
            <a:endParaRPr lang="en-US" altLang="zh-TW" sz="3200" b="1" dirty="0">
              <a:solidFill>
                <a:srgbClr val="002060"/>
              </a:solidFill>
            </a:endParaRPr>
          </a:p>
          <a:p>
            <a:pPr lvl="1"/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007870"/>
            <a:ext cx="2592288" cy="18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4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感謝聆聽</a:t>
            </a:r>
            <a:br>
              <a:rPr lang="en-US" altLang="zh-TW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祝福大家，身體健康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97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/>
              <a:t>失智症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696103"/>
              </p:ext>
            </p:extLst>
          </p:nvPr>
        </p:nvGraphicFramePr>
        <p:xfrm>
          <a:off x="287016" y="1484784"/>
          <a:ext cx="8677472" cy="426675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09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118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3200" kern="0" dirty="0">
                          <a:effectLst/>
                          <a:latin typeface="+mn-ea"/>
                          <a:ea typeface="+mn-ea"/>
                        </a:rPr>
                        <a:t>影響到</a:t>
                      </a:r>
                      <a:r>
                        <a:rPr lang="zh-TW" altLang="en-US" sz="3200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工作職業</a:t>
                      </a:r>
                      <a:r>
                        <a:rPr lang="zh-TW" altLang="en-US" sz="3200" kern="0" dirty="0">
                          <a:effectLst/>
                          <a:latin typeface="+mn-ea"/>
                          <a:ea typeface="+mn-ea"/>
                        </a:rPr>
                        <a:t>或是</a:t>
                      </a:r>
                      <a:r>
                        <a:rPr lang="zh-TW" altLang="en-US" sz="3200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日常生活功能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2639" marR="3263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118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32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和之前的生活功能相比之下</a:t>
                      </a:r>
                      <a:r>
                        <a:rPr lang="zh-TW" altLang="en-US" sz="32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有退步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2639" marR="3263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118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32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無法以譫妄症或是其他的精神疾病加以解釋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2639" marR="3263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743">
                <a:tc rowSpan="2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32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有</a:t>
                      </a:r>
                      <a:r>
                        <a:rPr lang="zh-TW" altLang="en-US" sz="32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認知功能</a:t>
                      </a:r>
                      <a:r>
                        <a:rPr lang="zh-TW" altLang="en-US" sz="32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障礙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2639" marR="3263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effectLst/>
                          <a:latin typeface="+mn-lt"/>
                          <a:ea typeface="+mn-ea"/>
                        </a:rPr>
                        <a:t>(1)</a:t>
                      </a:r>
                      <a:r>
                        <a:rPr lang="zh-TW" altLang="en-US" sz="3200" kern="0" dirty="0">
                          <a:effectLst/>
                          <a:latin typeface="+mn-lt"/>
                          <a:ea typeface="+mn-ea"/>
                        </a:rPr>
                        <a:t> 病史詢問 </a:t>
                      </a:r>
                      <a:r>
                        <a:rPr lang="en-US" altLang="zh-TW" sz="3200" kern="0" dirty="0"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zh-TW" altLang="en-US" sz="3200" kern="0" dirty="0">
                          <a:effectLst/>
                          <a:latin typeface="+mn-lt"/>
                          <a:ea typeface="+mn-ea"/>
                        </a:rPr>
                        <a:t>主觀的詢問</a:t>
                      </a:r>
                      <a:r>
                        <a:rPr lang="en-US" altLang="zh-TW" sz="3200" kern="0" dirty="0"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zh-TW" sz="3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2639" marR="3263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6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effectLst/>
                          <a:latin typeface="+mn-lt"/>
                          <a:ea typeface="+mn-ea"/>
                        </a:rPr>
                        <a:t>(2) </a:t>
                      </a:r>
                      <a:r>
                        <a:rPr lang="zh-TW" altLang="en-US" sz="3200" kern="0" dirty="0">
                          <a:effectLst/>
                          <a:latin typeface="+mn-lt"/>
                          <a:ea typeface="+mn-ea"/>
                        </a:rPr>
                        <a:t>認知功能測驗 </a:t>
                      </a:r>
                      <a:r>
                        <a:rPr lang="en-US" altLang="zh-TW" sz="3200" kern="0" dirty="0"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zh-TW" altLang="en-US" sz="3200" kern="0" dirty="0">
                          <a:effectLst/>
                          <a:latin typeface="+mn-lt"/>
                          <a:ea typeface="+mn-ea"/>
                        </a:rPr>
                        <a:t>客觀的測驗</a:t>
                      </a:r>
                      <a:r>
                        <a:rPr lang="en-US" altLang="zh-TW" sz="3200" kern="0" dirty="0"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zh-TW" sz="3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2639" marR="3263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418856" y="6488668"/>
            <a:ext cx="572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err="1">
                <a:latin typeface="+mn-lt"/>
              </a:rPr>
              <a:t>McKhann</a:t>
            </a:r>
            <a:r>
              <a:rPr lang="en-US" altLang="zh-TW" i="1" dirty="0">
                <a:latin typeface="+mn-lt"/>
              </a:rPr>
              <a:t> et al. Alzheimer’s &amp; Dementia 7 (2011) 263–269</a:t>
            </a:r>
            <a:r>
              <a:rPr lang="en-US" altLang="zh-TW" i="1" dirty="0"/>
              <a:t>.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50339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>
              <a:solidFill>
                <a:schemeClr val="accent3"/>
              </a:solidFill>
            </a:endParaRPr>
          </a:p>
        </p:txBody>
      </p:sp>
      <p:pic>
        <p:nvPicPr>
          <p:cNvPr id="25603" name="內容版面配置區 3" descr="brain_cross_section_bor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7875" y="2267744"/>
            <a:ext cx="5048250" cy="3467100"/>
          </a:xfrm>
        </p:spPr>
      </p:pic>
    </p:spTree>
    <p:extLst>
      <p:ext uri="{BB962C8B-B14F-4D97-AF65-F5344CB8AC3E}">
        <p14:creationId xmlns:p14="http://schemas.microsoft.com/office/powerpoint/2010/main" val="163853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>
              <a:solidFill>
                <a:schemeClr val="accent3"/>
              </a:solidFill>
            </a:endParaRPr>
          </a:p>
        </p:txBody>
      </p:sp>
      <p:pic>
        <p:nvPicPr>
          <p:cNvPr id="26627" name="內容版面配置區 3" descr="plaques_and_tangles_bor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6925" y="2062956"/>
            <a:ext cx="5010150" cy="3876675"/>
          </a:xfrm>
        </p:spPr>
      </p:pic>
    </p:spTree>
    <p:extLst>
      <p:ext uri="{BB962C8B-B14F-4D97-AF65-F5344CB8AC3E}">
        <p14:creationId xmlns:p14="http://schemas.microsoft.com/office/powerpoint/2010/main" val="417504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台灣失智人口推估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153542"/>
              </p:ext>
            </p:extLst>
          </p:nvPr>
        </p:nvGraphicFramePr>
        <p:xfrm>
          <a:off x="628650" y="1825625"/>
          <a:ext cx="7886697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1">
                  <a:extLst>
                    <a:ext uri="{9D8B030D-6E8A-4147-A177-3AD203B41FA5}">
                      <a16:colId xmlns:a16="http://schemas.microsoft.com/office/drawing/2014/main" val="2065973963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652172339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413971879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76832515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84389056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19161572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958403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民國年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348772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全國總人口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23546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23718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23720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23529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23095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18373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332045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30-64</a:t>
                      </a:r>
                      <a:r>
                        <a:rPr lang="zh-TW" altLang="en-US" dirty="0"/>
                        <a:t>歲失智人口</a:t>
                      </a:r>
                      <a:endParaRPr lang="en-US" altLang="zh-TW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12.65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12.55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12.31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11.84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11.12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7.37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422423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65</a:t>
                      </a:r>
                      <a:r>
                        <a:rPr lang="zh-TW" altLang="en-US" dirty="0"/>
                        <a:t>歲以上失智人口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248.54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303.46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367.73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450.93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547.15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846.33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70923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65</a:t>
                      </a:r>
                      <a:r>
                        <a:rPr lang="zh-TW" altLang="en-US" dirty="0"/>
                        <a:t>歲以上失智盛行率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8.0%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7.64%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7.54%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7.87%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8.61%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11.83%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2880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失智總人口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261.19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316.00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380.04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462.77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558.27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853.70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96591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失智總人口占全國總人口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1.11%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1.33%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1.60%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1.97%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2.42%</a:t>
                      </a:r>
                      <a:endParaRPr lang="zh-TW" altLang="en-US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4.65%</a:t>
                      </a:r>
                      <a:endParaRPr lang="zh-TW" altLang="en-US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6090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76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2443004"/>
            <a:ext cx="6812280" cy="3116580"/>
          </a:xfrm>
        </p:spPr>
      </p:pic>
    </p:spTree>
    <p:extLst>
      <p:ext uri="{BB962C8B-B14F-4D97-AF65-F5344CB8AC3E}">
        <p14:creationId xmlns:p14="http://schemas.microsoft.com/office/powerpoint/2010/main" val="371534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288318"/>
            <a:ext cx="5760720" cy="3425952"/>
          </a:xfrm>
        </p:spPr>
      </p:pic>
    </p:spTree>
    <p:extLst>
      <p:ext uri="{BB962C8B-B14F-4D97-AF65-F5344CB8AC3E}">
        <p14:creationId xmlns:p14="http://schemas.microsoft.com/office/powerpoint/2010/main" val="3429196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1546</Words>
  <Application>Microsoft Office PowerPoint</Application>
  <PresentationFormat>如螢幕大小 (4:3)</PresentationFormat>
  <Paragraphs>311</Paragraphs>
  <Slides>36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1" baseType="lpstr">
      <vt:lpstr>新細明體</vt:lpstr>
      <vt:lpstr>Arial</vt:lpstr>
      <vt:lpstr>Calibri</vt:lpstr>
      <vt:lpstr>Calibri Light</vt:lpstr>
      <vt:lpstr>自訂設計</vt:lpstr>
      <vt:lpstr>失智症 診斷、治療、預防</vt:lpstr>
      <vt:lpstr>何謂失智症</vt:lpstr>
      <vt:lpstr>失智症的定義</vt:lpstr>
      <vt:lpstr>失智症</vt:lpstr>
      <vt:lpstr>PowerPoint 簡報</vt:lpstr>
      <vt:lpstr>PowerPoint 簡報</vt:lpstr>
      <vt:lpstr>台灣失智人口推估</vt:lpstr>
      <vt:lpstr>PowerPoint 簡報</vt:lpstr>
      <vt:lpstr>PowerPoint 簡報</vt:lpstr>
      <vt:lpstr>PowerPoint 簡報</vt:lpstr>
      <vt:lpstr>失智症警訊</vt:lpstr>
      <vt:lpstr>失智症的病因</vt:lpstr>
      <vt:lpstr>失智症的病因</vt:lpstr>
      <vt:lpstr>輕度</vt:lpstr>
      <vt:lpstr>中度</vt:lpstr>
      <vt:lpstr>重度</vt:lpstr>
      <vt:lpstr>PowerPoint 簡報</vt:lpstr>
      <vt:lpstr>藥物治療與成效</vt:lpstr>
      <vt:lpstr>PowerPoint 簡報</vt:lpstr>
      <vt:lpstr>全民健保給付條文</vt:lpstr>
      <vt:lpstr>阿茲海默症的治療</vt:lpstr>
      <vt:lpstr>PowerPoint 簡報</vt:lpstr>
      <vt:lpstr>PowerPoint 簡報</vt:lpstr>
      <vt:lpstr>非藥物治療</vt:lpstr>
      <vt:lpstr>三動兩高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熱蘭遮失智症協會</vt:lpstr>
      <vt:lpstr>台灣失智症協會</vt:lpstr>
      <vt:lpstr>結論</vt:lpstr>
      <vt:lpstr>感謝聆聽 祝福大家，身體健康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煒斌 洪</cp:lastModifiedBy>
  <cp:revision>22</cp:revision>
  <dcterms:created xsi:type="dcterms:W3CDTF">2014-09-27T06:58:51Z</dcterms:created>
  <dcterms:modified xsi:type="dcterms:W3CDTF">2019-06-17T01:51:02Z</dcterms:modified>
</cp:coreProperties>
</file>