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727" r:id="rId3"/>
  </p:sldMasterIdLst>
  <p:notesMasterIdLst>
    <p:notesMasterId r:id="rId65"/>
  </p:notesMasterIdLst>
  <p:sldIdLst>
    <p:sldId id="532" r:id="rId4"/>
    <p:sldId id="1142" r:id="rId5"/>
    <p:sldId id="481" r:id="rId6"/>
    <p:sldId id="505" r:id="rId7"/>
    <p:sldId id="328" r:id="rId8"/>
    <p:sldId id="1143" r:id="rId9"/>
    <p:sldId id="501" r:id="rId10"/>
    <p:sldId id="1144" r:id="rId11"/>
    <p:sldId id="1104" r:id="rId12"/>
    <p:sldId id="1135" r:id="rId13"/>
    <p:sldId id="1060" r:id="rId14"/>
    <p:sldId id="266" r:id="rId15"/>
    <p:sldId id="534" r:id="rId16"/>
    <p:sldId id="1145" r:id="rId17"/>
    <p:sldId id="458" r:id="rId18"/>
    <p:sldId id="1136" r:id="rId19"/>
    <p:sldId id="362" r:id="rId20"/>
    <p:sldId id="480" r:id="rId21"/>
    <p:sldId id="482" r:id="rId22"/>
    <p:sldId id="617" r:id="rId23"/>
    <p:sldId id="301" r:id="rId24"/>
    <p:sldId id="618" r:id="rId25"/>
    <p:sldId id="500" r:id="rId26"/>
    <p:sldId id="1112" r:id="rId27"/>
    <p:sldId id="1113" r:id="rId28"/>
    <p:sldId id="485" r:id="rId29"/>
    <p:sldId id="495" r:id="rId30"/>
    <p:sldId id="484" r:id="rId31"/>
    <p:sldId id="521" r:id="rId32"/>
    <p:sldId id="522" r:id="rId33"/>
    <p:sldId id="523" r:id="rId34"/>
    <p:sldId id="535" r:id="rId35"/>
    <p:sldId id="486" r:id="rId36"/>
    <p:sldId id="536" r:id="rId37"/>
    <p:sldId id="465" r:id="rId38"/>
    <p:sldId id="527" r:id="rId39"/>
    <p:sldId id="553" r:id="rId40"/>
    <p:sldId id="554" r:id="rId41"/>
    <p:sldId id="555" r:id="rId42"/>
    <p:sldId id="556" r:id="rId43"/>
    <p:sldId id="557" r:id="rId44"/>
    <p:sldId id="559" r:id="rId45"/>
    <p:sldId id="526" r:id="rId46"/>
    <p:sldId id="528" r:id="rId47"/>
    <p:sldId id="497" r:id="rId48"/>
    <p:sldId id="525" r:id="rId49"/>
    <p:sldId id="498" r:id="rId50"/>
    <p:sldId id="1140" r:id="rId51"/>
    <p:sldId id="549" r:id="rId52"/>
    <p:sldId id="544" r:id="rId53"/>
    <p:sldId id="546" r:id="rId54"/>
    <p:sldId id="543" r:id="rId55"/>
    <p:sldId id="443" r:id="rId56"/>
    <p:sldId id="467" r:id="rId57"/>
    <p:sldId id="551" r:id="rId58"/>
    <p:sldId id="552" r:id="rId59"/>
    <p:sldId id="274" r:id="rId60"/>
    <p:sldId id="529" r:id="rId61"/>
    <p:sldId id="1141" r:id="rId62"/>
    <p:sldId id="531" r:id="rId63"/>
    <p:sldId id="311" r:id="rId64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D16176D-686C-4CD9-92AC-ED5000E09FB5}">
          <p14:sldIdLst>
            <p14:sldId id="532"/>
            <p14:sldId id="1142"/>
            <p14:sldId id="481"/>
            <p14:sldId id="505"/>
            <p14:sldId id="328"/>
            <p14:sldId id="1143"/>
            <p14:sldId id="501"/>
            <p14:sldId id="1144"/>
            <p14:sldId id="1104"/>
            <p14:sldId id="1135"/>
            <p14:sldId id="1060"/>
            <p14:sldId id="266"/>
            <p14:sldId id="534"/>
            <p14:sldId id="1145"/>
            <p14:sldId id="458"/>
            <p14:sldId id="1136"/>
            <p14:sldId id="362"/>
            <p14:sldId id="480"/>
            <p14:sldId id="482"/>
            <p14:sldId id="617"/>
            <p14:sldId id="301"/>
            <p14:sldId id="618"/>
            <p14:sldId id="500"/>
            <p14:sldId id="1112"/>
            <p14:sldId id="1113"/>
            <p14:sldId id="485"/>
            <p14:sldId id="495"/>
            <p14:sldId id="484"/>
            <p14:sldId id="521"/>
            <p14:sldId id="522"/>
            <p14:sldId id="523"/>
            <p14:sldId id="535"/>
            <p14:sldId id="486"/>
            <p14:sldId id="536"/>
            <p14:sldId id="465"/>
            <p14:sldId id="527"/>
            <p14:sldId id="553"/>
            <p14:sldId id="554"/>
            <p14:sldId id="555"/>
            <p14:sldId id="556"/>
            <p14:sldId id="557"/>
            <p14:sldId id="559"/>
            <p14:sldId id="526"/>
            <p14:sldId id="528"/>
            <p14:sldId id="497"/>
            <p14:sldId id="525"/>
            <p14:sldId id="498"/>
            <p14:sldId id="1140"/>
            <p14:sldId id="549"/>
            <p14:sldId id="544"/>
            <p14:sldId id="546"/>
            <p14:sldId id="543"/>
            <p14:sldId id="443"/>
            <p14:sldId id="467"/>
            <p14:sldId id="551"/>
            <p14:sldId id="552"/>
            <p14:sldId id="274"/>
            <p14:sldId id="529"/>
            <p14:sldId id="1141"/>
            <p14:sldId id="531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0" autoAdjust="0"/>
    <p:restoredTop sz="94660"/>
  </p:normalViewPr>
  <p:slideViewPr>
    <p:cSldViewPr>
      <p:cViewPr varScale="1">
        <p:scale>
          <a:sx n="85" d="100"/>
          <a:sy n="85" d="100"/>
        </p:scale>
        <p:origin x="1373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FE2BF-8DA6-472A-ACB4-D0EF818EB343}" type="datetimeFigureOut">
              <a:rPr lang="zh-TW" altLang="en-US" smtClean="0"/>
              <a:pPr/>
              <a:t>2020/4/23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6BB0-E0A1-4DFA-B208-C9B4DF67455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12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FBA9B9-509B-6E41-8FD3-45FCD5D46BE9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08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D1269AC9-056D-4A53-B8F2-B698563DDB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A029F0A-0B43-4618-B814-3E25C2B023C9}" type="slidenum">
              <a:rPr lang="de-CH" altLang="de-DE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200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842308C-EAE3-4685-A870-A711920062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AE48585-780A-461E-ADAD-DDF41B317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919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5A1D4B47-A259-4BAA-BB23-A503EC9145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7738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47738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6849CB-8EE6-4699-8CB2-406DC53D62B3}" type="slidenum">
              <a:rPr lang="de-CH" altLang="de-DE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200">
              <a:latin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7055003-65C3-4E35-B11B-F2763CBD5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B38B96C-505B-41CC-A0FE-5FA00C4AA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44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5537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927" y="4691023"/>
            <a:ext cx="5439409" cy="44441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are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signs of Excessive Internet Use identified by experts,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51342" y="9380332"/>
            <a:ext cx="2946346" cy="493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56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7E885-9A14-4C84-B3C3-8150351BFF41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6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6F8F-AA22-4985-A714-F1149311A257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4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D965-B9F8-42C9-9066-6E781BC3A31B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8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 txBox="1">
            <a:spLocks/>
          </p:cNvSpPr>
          <p:nvPr userDrawn="1"/>
        </p:nvSpPr>
        <p:spPr>
          <a:xfrm>
            <a:off x="395288" y="6561138"/>
            <a:ext cx="1979612" cy="288925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>
              <a:defRPr/>
            </a:pPr>
            <a:r>
              <a:rPr lang="zh-TW" altLang="en-US" sz="1200" dirty="0">
                <a:solidFill>
                  <a:prstClr val="white">
                    <a:lumMod val="65000"/>
                    <a:lumOff val="3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行政院衛生署嘉南療養院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10642"/>
            <a:ext cx="8229600" cy="706090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0"/>
          </p:nvPr>
        </p:nvSpPr>
        <p:spPr>
          <a:xfrm>
            <a:off x="432000" y="1808820"/>
            <a:ext cx="8280000" cy="43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23825" y="6525344"/>
            <a:ext cx="2133600" cy="365125"/>
          </a:xfrm>
        </p:spPr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26034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116013" y="368300"/>
            <a:ext cx="7848600" cy="57277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5380AD-49CE-44AE-BA41-EF58BE460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4D7728-CC08-45BF-82DE-906C38E5FF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8AF85-20EF-45C0-8080-40642ECDA906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3410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5F66C3B8-030A-4744-9890-5ED8B916A074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F738A28-58A9-4D4E-AB65-8555AAE8F4DF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70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18272F5-B1B4-406A-A251-86A89690C20F}" type="datetime1">
              <a:rPr lang="en-US" altLang="zh-TW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A050D71-DCCF-4825-ABAD-1FE3C47FD6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90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C02CFA9-161F-4395-8089-7D0DCE468B10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206EA85-C52C-47BC-8D15-DDA3ED52F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57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29F3CF6-147C-4829-AC82-8BF936A44D24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D8833B8-360E-4956-82CE-A70266D25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9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06DD52B-9891-44B2-B696-B97D68A40496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5B8A63F6-1364-4B82-87D4-C5AD381A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1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14F1CA5-05F5-4E04-B3FA-66AE96FA11E7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31F984-115F-47AA-A6BC-E02A45BFB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3DD5-54D5-46ED-A40A-6260E3C10662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0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997AC4F-C7D0-46EB-9792-D24A44933483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9C8F09C-C705-4407-8E22-79992B7CA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56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53F6203-2AF2-4F81-A6F7-02D5587FC574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51763B0-4852-4AB7-870F-2CE59C289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6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32727D6-332F-4AFC-8C32-CE1E7AC1AA52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AF8EA6F-CFB6-47F1-A466-0F79251FB8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0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CD298D8-0986-44BC-B4A4-76F0FB8CF820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D13D9A2-11BA-4536-83ED-B6FD611FE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93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6FCC09D-196B-4794-A411-A78DBE998E0C}" type="datetime1">
              <a:rPr lang="en-US" altLang="zh-TW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7ADC5E4-23A4-4339-89D2-E53C2122C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5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 txBox="1">
            <a:spLocks/>
          </p:cNvSpPr>
          <p:nvPr userDrawn="1"/>
        </p:nvSpPr>
        <p:spPr>
          <a:xfrm>
            <a:off x="395288" y="6561138"/>
            <a:ext cx="1979612" cy="288925"/>
          </a:xfrm>
          <a:prstGeom prst="rect">
            <a:avLst/>
          </a:prstGeom>
        </p:spPr>
        <p:txBody>
          <a:bodyPr/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>
              <a:defRPr/>
            </a:pPr>
            <a:r>
              <a:rPr lang="zh-TW" altLang="en-US" sz="1200" dirty="0">
                <a:solidFill>
                  <a:prstClr val="white">
                    <a:lumMod val="65000"/>
                    <a:lumOff val="3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行政院衛生署嘉南療養院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10642"/>
            <a:ext cx="8229600" cy="706090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0"/>
          </p:nvPr>
        </p:nvSpPr>
        <p:spPr>
          <a:xfrm>
            <a:off x="432000" y="1808820"/>
            <a:ext cx="8280000" cy="43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 latinLnBrk="0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9C582EE-C8AD-4AAD-9011-B97418511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12689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116013" y="368300"/>
            <a:ext cx="7848600" cy="57277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5380AD-49CE-44AE-BA41-EF58BE460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4D7728-CC08-45BF-82DE-906C38E5FF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8AF85-20EF-45C0-8080-40642ECDA906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34679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66C3B8-030A-4744-9890-5ED8B916A074}" type="datetime1">
              <a:rPr lang="en-US" altLang="zh-TW" smtClean="0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38A28-58A9-4D4E-AB65-8555AAE8F4DF}" type="slidenum">
              <a:rPr lang="en-US" smtClean="0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36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0EC9-D43C-423B-8E58-D89CDD652B24}" type="datetime1">
              <a:rPr lang="en-US" altLang="zh-TW" smtClean="0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178902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0EC9-D43C-423B-8E58-D89CDD652B24}" type="datetime1">
              <a:rPr lang="en-US" altLang="zh-TW" smtClean="0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349631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FF4F-806D-4AA1-AE34-EC43E3541140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0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0EC9-D43C-423B-8E58-D89CDD652B24}" type="datetime1">
              <a:rPr lang="en-US" altLang="zh-TW" smtClean="0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804527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0EC9-D43C-423B-8E58-D89CDD652B24}" type="datetime1">
              <a:rPr lang="en-US" altLang="zh-TW" smtClean="0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45095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F1CA5-05F5-4E04-B3FA-66AE96FA11E7}" type="datetime1">
              <a:rPr lang="en-US" altLang="zh-TW" smtClean="0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1F984-115F-47AA-A6BC-E02A45BFB8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10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97AC4F-C7D0-46EB-9792-D24A44933483}" type="datetime1">
              <a:rPr lang="en-US" altLang="zh-TW" smtClean="0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8F09C-C705-4407-8E22-79992B7CAC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18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0EC9-D43C-423B-8E58-D89CDD652B24}" type="datetime1">
              <a:rPr lang="en-US" altLang="zh-TW" smtClean="0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4041504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0EC9-D43C-423B-8E58-D89CDD652B24}" type="datetime1">
              <a:rPr lang="en-US" altLang="zh-TW" smtClean="0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1437757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298D8-0986-44BC-B4A4-76F0FB8CF820}" type="datetime1">
              <a:rPr lang="en-US" altLang="zh-TW" smtClean="0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13D9A2-11BA-4536-83ED-B6FD611FE3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2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FCC09D-196B-4794-A411-A78DBE998E0C}" type="datetime1">
              <a:rPr lang="en-US" altLang="zh-TW" smtClean="0"/>
              <a:pPr>
                <a:defRPr/>
              </a:pPr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DC5E4-23A4-4339-89D2-E53C2122C3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23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685800" y="1844677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1"/>
              <a:t>標題文字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342991" algn="ctr">
              <a:buSzTx/>
              <a:buNone/>
            </a:lvl2pPr>
            <a:lvl3pPr marL="0" indent="685983" algn="ctr">
              <a:buSzTx/>
              <a:buNone/>
            </a:lvl3pPr>
            <a:lvl4pPr marL="0" indent="1028974" algn="ctr">
              <a:buSzTx/>
              <a:buNone/>
            </a:lvl4pPr>
            <a:lvl5pPr marL="0" indent="1371966" algn="ctr">
              <a:buSzTx/>
              <a:buNone/>
            </a:lvl5pPr>
          </a:lstStyle>
          <a:p>
            <a:pPr lvl="0">
              <a:defRPr sz="1800"/>
            </a:pPr>
            <a:r>
              <a:rPr sz="2401"/>
              <a:t>內文層級一</a:t>
            </a:r>
          </a:p>
          <a:p>
            <a:pPr lvl="1">
              <a:defRPr sz="1800"/>
            </a:pPr>
            <a:r>
              <a:rPr sz="2401"/>
              <a:t>內文層級二</a:t>
            </a:r>
          </a:p>
          <a:p>
            <a:pPr lvl="2">
              <a:defRPr sz="1800"/>
            </a:pPr>
            <a:r>
              <a:rPr sz="2401"/>
              <a:t>內文層級三</a:t>
            </a:r>
          </a:p>
          <a:p>
            <a:pPr lvl="3">
              <a:defRPr sz="1800"/>
            </a:pPr>
            <a:r>
              <a:rPr sz="2401"/>
              <a:t>內文層級四</a:t>
            </a:r>
          </a:p>
          <a:p>
            <a:pPr lvl="4">
              <a:defRPr sz="1800"/>
            </a:pPr>
            <a:r>
              <a:rPr sz="2401"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92117956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116013" y="368300"/>
            <a:ext cx="7848600" cy="57277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5380AD-49CE-44AE-BA41-EF58BE460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4D7728-CC08-45BF-82DE-906C38E5FF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8AF85-20EF-45C0-8080-40642ECDA906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149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AC8F-E54B-4FB0-85FA-6AE312E315C9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9DC73-E3CA-4D3B-BE41-6FE077CCCA34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B2305-B4EB-41B9-83CE-F309A474CC80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18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0AEA-5C3E-4C47-ACBA-5031EE79E83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3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962B-1206-4049-BDDD-07057EE59B1B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7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3B49-182D-4396-A4AE-247DE2B1A02B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6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229600" cy="507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88AE9940-E998-4BCE-8741-5564D61D0619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latinLnBrk="1"/>
              <a:t>4/23/2020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3" descr="Untitled-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</p:spPr>
      </p:pic>
      <p:pic>
        <p:nvPicPr>
          <p:cNvPr id="8" name="圖片 7" descr="圖片1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7105"/>
            <a:ext cx="1620000" cy="64424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1267" y="-199192"/>
            <a:ext cx="1669425" cy="208504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021" y="5445203"/>
            <a:ext cx="1120660" cy="1399662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23825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pPr latinLnBrk="1"/>
            <a:fld id="{9AC91D25-DBFE-4F6D-BC0B-7CCE70A56305}" type="slidenum">
              <a:rPr lang="zh-TW" altLang="en-US" smtClean="0">
                <a:solidFill>
                  <a:prstClr val="black"/>
                </a:solidFill>
              </a:rPr>
              <a:pPr latinLnBrk="1"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214438"/>
            <a:ext cx="82296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03080EC9-D43C-423B-8E58-D89CDD652B24}" type="datetime1">
              <a:rPr lang="en-US" altLang="zh-TW"/>
              <a:pPr>
                <a:defRPr/>
              </a:pPr>
              <a:t>4/23/2020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2054" name="Picture 13" descr="Untitled-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圖片 7" descr="圖片1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613"/>
            <a:ext cx="16192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圖片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7938"/>
            <a:ext cx="20859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圖片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84825"/>
            <a:ext cx="1400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23088" y="65246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prstClr val="black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AD7ACF61-D8F9-44FA-A562-931DD962A372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475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88AE9940-E998-4BCE-8741-5564D61D0619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latinLnBrk="1"/>
              <a:t>4/23/2020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9AC91D25-DBFE-4F6D-BC0B-7CCE70A56305}" type="slidenum">
              <a:rPr lang="zh-TW" altLang="en-US" smtClean="0">
                <a:solidFill>
                  <a:prstClr val="black"/>
                </a:solidFill>
              </a:rPr>
              <a:pPr latinLnBrk="1"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2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nams.sg/resources/Documents/Addiction_in_Adolescents/Resource%20Booklet%20on%20Excessive%20Internet%20Use.pdf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en.wikipedia.org/wiki/Columbia_University" TargetMode="External"/><Relationship Id="rId4" Type="http://schemas.openxmlformats.org/officeDocument/2006/relationships/hyperlink" Target="https://en.wikipedia.org/wiki/Psychology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youtube.com/watch?v=hsPpaHbvfQs&amp;feature=youtu.be" TargetMode="Externa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csre.edu.tw/bully/message_list.asp" TargetMode="Externa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91790" y="-290984"/>
            <a:ext cx="2743200" cy="2887579"/>
          </a:xfrm>
        </p:spPr>
        <p:txBody>
          <a:bodyPr>
            <a:normAutofit/>
          </a:bodyPr>
          <a:lstStyle/>
          <a:p>
            <a:r>
              <a:rPr lang="zh-TW" altLang="en-US" sz="4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</a:t>
            </a:r>
            <a:endParaRPr lang="zh-TW" sz="42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5676" y="4170501"/>
            <a:ext cx="2842187" cy="1525597"/>
          </a:xfrm>
        </p:spPr>
        <p:txBody>
          <a:bodyPr>
            <a:normAutofit/>
          </a:bodyPr>
          <a:lstStyle/>
          <a:p>
            <a:r>
              <a:rPr lang="zh-TW" altLang="en-US" sz="17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李俊宏醫師</a:t>
            </a:r>
            <a:endParaRPr lang="en-US" altLang="zh-TW" sz="17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7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嘉南療養院成癮治療科</a:t>
            </a:r>
            <a:endParaRPr lang="en-US" altLang="zh-TW" sz="17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7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台灣成癮學會理事</a:t>
            </a:r>
            <a:endParaRPr lang="en-US" altLang="zh-TW" sz="17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17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yuhsinliu87@gmail.com</a:t>
            </a:r>
            <a:endParaRPr lang="zh-TW" altLang="en-US" sz="17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A2DFEC64-C468-274B-8EEB-21678D41A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" r="1" b="1"/>
          <a:stretch/>
        </p:blipFill>
        <p:spPr>
          <a:xfrm>
            <a:off x="3618804" y="321177"/>
            <a:ext cx="5417692" cy="62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nmstorage.nextmag.com.tw/photo/2015/10/06/20151006CELJ12_1444143753496_380164_ver1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" y="0"/>
            <a:ext cx="8102601" cy="6858000"/>
          </a:xfrm>
          <a:prstGeom prst="rect">
            <a:avLst/>
          </a:prstGeom>
          <a:noFill/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34D78779-2C4E-E946-A890-0559E656DA40}"/>
              </a:ext>
            </a:extLst>
          </p:cNvPr>
          <p:cNvSpPr/>
          <p:nvPr/>
        </p:nvSpPr>
        <p:spPr>
          <a:xfrm>
            <a:off x="827584" y="3717032"/>
            <a:ext cx="144016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149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1656591" y="1313898"/>
            <a:ext cx="5830818" cy="8574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1656591" y="2342867"/>
            <a:ext cx="5830818" cy="30869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buChar char="•"/>
            </a:pPr>
            <a:endParaRPr/>
          </a:p>
        </p:txBody>
      </p:sp>
      <p:pic>
        <p:nvPicPr>
          <p:cNvPr id="87" name="how-to-be-on-the-walking-dead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-117010"/>
            <a:ext cx="8964488" cy="69750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704746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文本框 4"/>
          <p:cNvSpPr txBox="1">
            <a:spLocks noChangeArrowheads="1"/>
          </p:cNvSpPr>
          <p:nvPr/>
        </p:nvSpPr>
        <p:spPr bwMode="auto">
          <a:xfrm>
            <a:off x="514360" y="1140633"/>
            <a:ext cx="36471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000" b="1" dirty="0">
                <a:solidFill>
                  <a:srgbClr val="2737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物質成癮與行為成癮</a:t>
            </a:r>
            <a:endParaRPr lang="zh-CN" altLang="en-US" sz="3000" b="1" dirty="0">
              <a:solidFill>
                <a:srgbClr val="2737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8" name="任意多边形 5"/>
          <p:cNvSpPr>
            <a:spLocks noChangeArrowheads="1"/>
          </p:cNvSpPr>
          <p:nvPr/>
        </p:nvSpPr>
        <p:spPr bwMode="auto">
          <a:xfrm>
            <a:off x="3326616" y="2349105"/>
            <a:ext cx="1520429" cy="2278856"/>
          </a:xfrm>
          <a:custGeom>
            <a:avLst/>
            <a:gdLst>
              <a:gd name="T0" fmla="*/ 1520236 w 1906929"/>
              <a:gd name="T1" fmla="*/ 521267 h 2855728"/>
              <a:gd name="T2" fmla="*/ 1210061 w 1906929"/>
              <a:gd name="T3" fmla="*/ 832234 h 2855728"/>
              <a:gd name="T4" fmla="*/ 1520236 w 1906929"/>
              <a:gd name="T5" fmla="*/ 1143201 h 2855728"/>
              <a:gd name="T6" fmla="*/ 1830412 w 1906929"/>
              <a:gd name="T7" fmla="*/ 832234 h 2855728"/>
              <a:gd name="T8" fmla="*/ 1520236 w 1906929"/>
              <a:gd name="T9" fmla="*/ 521267 h 2855728"/>
              <a:gd name="T10" fmla="*/ 946592 w 1906929"/>
              <a:gd name="T11" fmla="*/ 121816 h 2855728"/>
              <a:gd name="T12" fmla="*/ 1639583 w 1906929"/>
              <a:gd name="T13" fmla="*/ 18931 h 2855728"/>
              <a:gd name="T14" fmla="*/ 2047998 w 1906929"/>
              <a:gd name="T15" fmla="*/ 235251 h 2855728"/>
              <a:gd name="T16" fmla="*/ 2258794 w 1906929"/>
              <a:gd name="T17" fmla="*/ 1058323 h 2855728"/>
              <a:gd name="T18" fmla="*/ 2021649 w 1906929"/>
              <a:gd name="T19" fmla="*/ 1432925 h 2855728"/>
              <a:gd name="T20" fmla="*/ 1615869 w 1906929"/>
              <a:gd name="T21" fmla="*/ 1728388 h 2855728"/>
              <a:gd name="T22" fmla="*/ 1204816 w 1906929"/>
              <a:gd name="T23" fmla="*/ 2145200 h 2855728"/>
              <a:gd name="T24" fmla="*/ 1112593 w 1906929"/>
              <a:gd name="T25" fmla="*/ 2459129 h 2855728"/>
              <a:gd name="T26" fmla="*/ 1534184 w 1906929"/>
              <a:gd name="T27" fmla="*/ 3290115 h 2855728"/>
              <a:gd name="T28" fmla="*/ 1721265 w 1906929"/>
              <a:gd name="T29" fmla="*/ 3379808 h 2855728"/>
              <a:gd name="T30" fmla="*/ 1916250 w 1906929"/>
              <a:gd name="T31" fmla="*/ 3422016 h 2855728"/>
              <a:gd name="T32" fmla="*/ 1918886 w 1906929"/>
              <a:gd name="T33" fmla="*/ 3427292 h 2855728"/>
              <a:gd name="T34" fmla="*/ 1381357 w 1906929"/>
              <a:gd name="T35" fmla="*/ 3400911 h 2855728"/>
              <a:gd name="T36" fmla="*/ 256236 w 1906929"/>
              <a:gd name="T37" fmla="*/ 2596307 h 2855728"/>
              <a:gd name="T38" fmla="*/ 187729 w 1906929"/>
              <a:gd name="T39" fmla="*/ 2474956 h 2855728"/>
              <a:gd name="T40" fmla="*/ 158744 w 1906929"/>
              <a:gd name="T41" fmla="*/ 952802 h 2855728"/>
              <a:gd name="T42" fmla="*/ 946592 w 1906929"/>
              <a:gd name="T43" fmla="*/ 121816 h 28557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906929"/>
              <a:gd name="T67" fmla="*/ 0 h 2855728"/>
              <a:gd name="T68" fmla="*/ 1906929 w 1906929"/>
              <a:gd name="T69" fmla="*/ 2855728 h 28557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906929" h="2855728">
                <a:moveTo>
                  <a:pt x="1265321" y="432757"/>
                </a:moveTo>
                <a:cubicBezTo>
                  <a:pt x="1122740" y="432757"/>
                  <a:pt x="1007156" y="548341"/>
                  <a:pt x="1007156" y="690922"/>
                </a:cubicBezTo>
                <a:cubicBezTo>
                  <a:pt x="1007156" y="833503"/>
                  <a:pt x="1122740" y="949087"/>
                  <a:pt x="1265321" y="949087"/>
                </a:cubicBezTo>
                <a:cubicBezTo>
                  <a:pt x="1407902" y="949087"/>
                  <a:pt x="1523486" y="833503"/>
                  <a:pt x="1523486" y="690922"/>
                </a:cubicBezTo>
                <a:cubicBezTo>
                  <a:pt x="1523486" y="548341"/>
                  <a:pt x="1407902" y="432757"/>
                  <a:pt x="1265321" y="432757"/>
                </a:cubicBezTo>
                <a:close/>
                <a:moveTo>
                  <a:pt x="787866" y="101131"/>
                </a:moveTo>
                <a:cubicBezTo>
                  <a:pt x="993288" y="-28086"/>
                  <a:pt x="1237455" y="-3995"/>
                  <a:pt x="1364655" y="15716"/>
                </a:cubicBezTo>
                <a:cubicBezTo>
                  <a:pt x="1491855" y="35427"/>
                  <a:pt x="1608090" y="103321"/>
                  <a:pt x="1704587" y="195306"/>
                </a:cubicBezTo>
                <a:cubicBezTo>
                  <a:pt x="1880036" y="374895"/>
                  <a:pt x="1950216" y="644279"/>
                  <a:pt x="1880036" y="878621"/>
                </a:cubicBezTo>
                <a:cubicBezTo>
                  <a:pt x="1844946" y="994697"/>
                  <a:pt x="1774767" y="1106393"/>
                  <a:pt x="1682656" y="1189617"/>
                </a:cubicBezTo>
                <a:cubicBezTo>
                  <a:pt x="1568614" y="1268462"/>
                  <a:pt x="1454572" y="1342925"/>
                  <a:pt x="1344917" y="1434910"/>
                </a:cubicBezTo>
                <a:cubicBezTo>
                  <a:pt x="1213330" y="1529085"/>
                  <a:pt x="1066391" y="1629830"/>
                  <a:pt x="1002791" y="1780948"/>
                </a:cubicBezTo>
                <a:cubicBezTo>
                  <a:pt x="952350" y="1857602"/>
                  <a:pt x="943577" y="1949587"/>
                  <a:pt x="926032" y="2041572"/>
                </a:cubicBezTo>
                <a:cubicBezTo>
                  <a:pt x="897522" y="2310956"/>
                  <a:pt x="1031302" y="2589100"/>
                  <a:pt x="1276930" y="2731458"/>
                </a:cubicBezTo>
                <a:cubicBezTo>
                  <a:pt x="1325179" y="2764309"/>
                  <a:pt x="1382200" y="2779640"/>
                  <a:pt x="1432641" y="2805922"/>
                </a:cubicBezTo>
                <a:cubicBezTo>
                  <a:pt x="1489662" y="2816872"/>
                  <a:pt x="1540104" y="2840963"/>
                  <a:pt x="1594931" y="2840963"/>
                </a:cubicBezTo>
                <a:cubicBezTo>
                  <a:pt x="1599318" y="2843153"/>
                  <a:pt x="1592738" y="2843153"/>
                  <a:pt x="1597125" y="2845344"/>
                </a:cubicBezTo>
                <a:cubicBezTo>
                  <a:pt x="1463345" y="2867245"/>
                  <a:pt x="1290089" y="2851914"/>
                  <a:pt x="1149730" y="2823442"/>
                </a:cubicBezTo>
                <a:cubicBezTo>
                  <a:pt x="772514" y="2744598"/>
                  <a:pt x="412844" y="2492735"/>
                  <a:pt x="213270" y="2155458"/>
                </a:cubicBezTo>
                <a:lnTo>
                  <a:pt x="156250" y="2054712"/>
                </a:lnTo>
                <a:cubicBezTo>
                  <a:pt x="-43324" y="1680203"/>
                  <a:pt x="-52096" y="1165526"/>
                  <a:pt x="132125" y="791017"/>
                </a:cubicBezTo>
                <a:cubicBezTo>
                  <a:pt x="252746" y="506302"/>
                  <a:pt x="507148" y="234728"/>
                  <a:pt x="787866" y="101131"/>
                </a:cubicBezTo>
                <a:close/>
              </a:path>
            </a:pathLst>
          </a:custGeom>
          <a:solidFill>
            <a:srgbClr val="2737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19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物質</a:t>
            </a:r>
            <a:endParaRPr lang="en-US" altLang="zh-TW" sz="19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19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成癮</a:t>
            </a:r>
            <a:endParaRPr lang="zh-CN" altLang="en-US" sz="19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59" name="任意多边形 6"/>
          <p:cNvSpPr>
            <a:spLocks noChangeArrowheads="1"/>
          </p:cNvSpPr>
          <p:nvPr/>
        </p:nvSpPr>
        <p:spPr bwMode="auto">
          <a:xfrm>
            <a:off x="4110049" y="2296718"/>
            <a:ext cx="1521619" cy="2278856"/>
          </a:xfrm>
          <a:custGeom>
            <a:avLst/>
            <a:gdLst>
              <a:gd name="T0" fmla="*/ 772681 w 1906929"/>
              <a:gd name="T1" fmla="*/ 2296602 h 2855727"/>
              <a:gd name="T2" fmla="*/ 461778 w 1906929"/>
              <a:gd name="T3" fmla="*/ 2607568 h 2855727"/>
              <a:gd name="T4" fmla="*/ 772681 w 1906929"/>
              <a:gd name="T5" fmla="*/ 2918535 h 2855727"/>
              <a:gd name="T6" fmla="*/ 1083587 w 1906929"/>
              <a:gd name="T7" fmla="*/ 2607568 h 2855727"/>
              <a:gd name="T8" fmla="*/ 772681 w 1906929"/>
              <a:gd name="T9" fmla="*/ 2296602 h 2855727"/>
              <a:gd name="T10" fmla="*/ 501479 w 1906929"/>
              <a:gd name="T11" fmla="*/ 677 h 2855727"/>
              <a:gd name="T12" fmla="*/ 911886 w 1906929"/>
              <a:gd name="T13" fmla="*/ 38888 h 2855727"/>
              <a:gd name="T14" fmla="*/ 2039654 w 1906929"/>
              <a:gd name="T15" fmla="*/ 843494 h 2855727"/>
              <a:gd name="T16" fmla="*/ 2108322 w 1906929"/>
              <a:gd name="T17" fmla="*/ 964845 h 2855727"/>
              <a:gd name="T18" fmla="*/ 2137375 w 1906929"/>
              <a:gd name="T19" fmla="*/ 2487001 h 2855727"/>
              <a:gd name="T20" fmla="*/ 1347675 w 1906929"/>
              <a:gd name="T21" fmla="*/ 3317988 h 2855727"/>
              <a:gd name="T22" fmla="*/ 653055 w 1906929"/>
              <a:gd name="T23" fmla="*/ 3420873 h 2855727"/>
              <a:gd name="T24" fmla="*/ 243679 w 1906929"/>
              <a:gd name="T25" fmla="*/ 3204553 h 2855727"/>
              <a:gd name="T26" fmla="*/ 32388 w 1906929"/>
              <a:gd name="T27" fmla="*/ 2381480 h 2855727"/>
              <a:gd name="T28" fmla="*/ 270091 w 1906929"/>
              <a:gd name="T29" fmla="*/ 2006876 h 2855727"/>
              <a:gd name="T30" fmla="*/ 676825 w 1906929"/>
              <a:gd name="T31" fmla="*/ 1711414 h 2855727"/>
              <a:gd name="T32" fmla="*/ 1088843 w 1906929"/>
              <a:gd name="T33" fmla="*/ 1294601 h 2855727"/>
              <a:gd name="T34" fmla="*/ 1181284 w 1906929"/>
              <a:gd name="T35" fmla="*/ 980673 h 2855727"/>
              <a:gd name="T36" fmla="*/ 758701 w 1906929"/>
              <a:gd name="T37" fmla="*/ 149685 h 2855727"/>
              <a:gd name="T38" fmla="*/ 571181 w 1906929"/>
              <a:gd name="T39" fmla="*/ 59991 h 2855727"/>
              <a:gd name="T40" fmla="*/ 375737 w 1906929"/>
              <a:gd name="T41" fmla="*/ 17784 h 2855727"/>
              <a:gd name="T42" fmla="*/ 373094 w 1906929"/>
              <a:gd name="T43" fmla="*/ 12506 h 2855727"/>
              <a:gd name="T44" fmla="*/ 501479 w 1906929"/>
              <a:gd name="T45" fmla="*/ 677 h 285572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06929"/>
              <a:gd name="T70" fmla="*/ 0 h 2855727"/>
              <a:gd name="T71" fmla="*/ 1906929 w 1906929"/>
              <a:gd name="T72" fmla="*/ 2855727 h 285572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06929" h="2855727">
                <a:moveTo>
                  <a:pt x="641609" y="1906640"/>
                </a:moveTo>
                <a:cubicBezTo>
                  <a:pt x="499028" y="1906640"/>
                  <a:pt x="383444" y="2022224"/>
                  <a:pt x="383444" y="2164805"/>
                </a:cubicBezTo>
                <a:cubicBezTo>
                  <a:pt x="383444" y="2307386"/>
                  <a:pt x="499028" y="2422970"/>
                  <a:pt x="641609" y="2422970"/>
                </a:cubicBezTo>
                <a:cubicBezTo>
                  <a:pt x="784190" y="2422970"/>
                  <a:pt x="899774" y="2307386"/>
                  <a:pt x="899774" y="2164805"/>
                </a:cubicBezTo>
                <a:cubicBezTo>
                  <a:pt x="899774" y="2022224"/>
                  <a:pt x="784190" y="1906640"/>
                  <a:pt x="641609" y="1906640"/>
                </a:cubicBezTo>
                <a:close/>
                <a:moveTo>
                  <a:pt x="416411" y="562"/>
                </a:moveTo>
                <a:cubicBezTo>
                  <a:pt x="528157" y="-3031"/>
                  <a:pt x="651931" y="10931"/>
                  <a:pt x="757200" y="32285"/>
                </a:cubicBezTo>
                <a:cubicBezTo>
                  <a:pt x="1134416" y="111129"/>
                  <a:pt x="1494086" y="362992"/>
                  <a:pt x="1693660" y="700269"/>
                </a:cubicBezTo>
                <a:lnTo>
                  <a:pt x="1750680" y="801015"/>
                </a:lnTo>
                <a:cubicBezTo>
                  <a:pt x="1950254" y="1175524"/>
                  <a:pt x="1959026" y="1690201"/>
                  <a:pt x="1774805" y="2064710"/>
                </a:cubicBezTo>
                <a:cubicBezTo>
                  <a:pt x="1654184" y="2349425"/>
                  <a:pt x="1399782" y="2620999"/>
                  <a:pt x="1119064" y="2754596"/>
                </a:cubicBezTo>
                <a:cubicBezTo>
                  <a:pt x="913642" y="2883813"/>
                  <a:pt x="669475" y="2859722"/>
                  <a:pt x="542275" y="2840011"/>
                </a:cubicBezTo>
                <a:cubicBezTo>
                  <a:pt x="415075" y="2820300"/>
                  <a:pt x="298840" y="2752406"/>
                  <a:pt x="202343" y="2660421"/>
                </a:cubicBezTo>
                <a:cubicBezTo>
                  <a:pt x="26894" y="2480832"/>
                  <a:pt x="-43286" y="2211448"/>
                  <a:pt x="26894" y="1977106"/>
                </a:cubicBezTo>
                <a:cubicBezTo>
                  <a:pt x="61984" y="1861030"/>
                  <a:pt x="132163" y="1749334"/>
                  <a:pt x="224274" y="1666110"/>
                </a:cubicBezTo>
                <a:cubicBezTo>
                  <a:pt x="338316" y="1587265"/>
                  <a:pt x="452358" y="1512802"/>
                  <a:pt x="562013" y="1420817"/>
                </a:cubicBezTo>
                <a:cubicBezTo>
                  <a:pt x="693600" y="1326642"/>
                  <a:pt x="840539" y="1225897"/>
                  <a:pt x="904139" y="1074779"/>
                </a:cubicBezTo>
                <a:cubicBezTo>
                  <a:pt x="954580" y="998125"/>
                  <a:pt x="963353" y="906140"/>
                  <a:pt x="980898" y="814155"/>
                </a:cubicBezTo>
                <a:cubicBezTo>
                  <a:pt x="1009408" y="544771"/>
                  <a:pt x="875628" y="266627"/>
                  <a:pt x="630000" y="124269"/>
                </a:cubicBezTo>
                <a:cubicBezTo>
                  <a:pt x="581751" y="91418"/>
                  <a:pt x="524730" y="76087"/>
                  <a:pt x="474289" y="49805"/>
                </a:cubicBezTo>
                <a:cubicBezTo>
                  <a:pt x="417268" y="38855"/>
                  <a:pt x="366826" y="14764"/>
                  <a:pt x="311999" y="14764"/>
                </a:cubicBezTo>
                <a:cubicBezTo>
                  <a:pt x="307612" y="12574"/>
                  <a:pt x="314192" y="12574"/>
                  <a:pt x="309805" y="10383"/>
                </a:cubicBezTo>
                <a:cubicBezTo>
                  <a:pt x="343250" y="4908"/>
                  <a:pt x="379163" y="1759"/>
                  <a:pt x="416411" y="56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zh-TW" altLang="en-US" sz="19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行為</a:t>
            </a:r>
            <a:endParaRPr lang="en-US" altLang="zh-TW" sz="19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zh-TW" altLang="en-US" sz="19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成癮</a:t>
            </a:r>
            <a:endParaRPr lang="zh-CN" altLang="en-US" sz="19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160" name="矩形 7"/>
          <p:cNvSpPr>
            <a:spLocks noChangeArrowheads="1"/>
          </p:cNvSpPr>
          <p:nvPr/>
        </p:nvSpPr>
        <p:spPr bwMode="auto">
          <a:xfrm>
            <a:off x="729294" y="2782139"/>
            <a:ext cx="2068116" cy="65485"/>
          </a:xfrm>
          <a:prstGeom prst="rect">
            <a:avLst/>
          </a:prstGeom>
          <a:solidFill>
            <a:srgbClr val="2737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975">
              <a:solidFill>
                <a:srgbClr val="007068"/>
              </a:solidFill>
            </a:endParaRPr>
          </a:p>
        </p:txBody>
      </p:sp>
      <p:sp>
        <p:nvSpPr>
          <p:cNvPr id="49161" name="矩形 8"/>
          <p:cNvSpPr>
            <a:spLocks noChangeArrowheads="1"/>
          </p:cNvSpPr>
          <p:nvPr/>
        </p:nvSpPr>
        <p:spPr bwMode="auto">
          <a:xfrm>
            <a:off x="6296431" y="2783639"/>
            <a:ext cx="2431190" cy="63814"/>
          </a:xfrm>
          <a:prstGeom prst="rect">
            <a:avLst/>
          </a:prstGeom>
          <a:solidFill>
            <a:srgbClr val="2737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975">
              <a:solidFill>
                <a:srgbClr val="007068"/>
              </a:solidFill>
            </a:endParaRPr>
          </a:p>
        </p:txBody>
      </p:sp>
      <p:sp>
        <p:nvSpPr>
          <p:cNvPr id="49162" name="矩形 35"/>
          <p:cNvSpPr>
            <a:spLocks noChangeArrowheads="1"/>
          </p:cNvSpPr>
          <p:nvPr/>
        </p:nvSpPr>
        <p:spPr bwMode="auto">
          <a:xfrm>
            <a:off x="837473" y="2283321"/>
            <a:ext cx="11695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2100" dirty="0">
                <a:solidFill>
                  <a:srgbClr val="595959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物質成癮</a:t>
            </a:r>
            <a:endParaRPr lang="zh-CN" altLang="en-US" sz="2100" dirty="0">
              <a:solidFill>
                <a:srgbClr val="595959"/>
              </a:solidFill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49163" name="矩形 36"/>
          <p:cNvSpPr>
            <a:spLocks noChangeArrowheads="1"/>
          </p:cNvSpPr>
          <p:nvPr/>
        </p:nvSpPr>
        <p:spPr bwMode="auto">
          <a:xfrm>
            <a:off x="6973152" y="2349105"/>
            <a:ext cx="11695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2100" dirty="0">
                <a:solidFill>
                  <a:srgbClr val="595959"/>
                </a:solidFill>
                <a:latin typeface="Segoe UI" panose="020B0502040204020203" pitchFamily="34" charset="0"/>
                <a:ea typeface="微软雅黑" panose="020B0503020204020204" pitchFamily="34" charset="-122"/>
              </a:rPr>
              <a:t>行為成癮</a:t>
            </a:r>
            <a:endParaRPr lang="zh-CN" altLang="en-US" sz="2100" dirty="0">
              <a:solidFill>
                <a:srgbClr val="595959"/>
              </a:solidFill>
              <a:latin typeface="Segoe UI" panose="020B0502040204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49164" name="矩形 11"/>
          <p:cNvSpPr>
            <a:spLocks noChangeArrowheads="1"/>
          </p:cNvSpPr>
          <p:nvPr/>
        </p:nvSpPr>
        <p:spPr bwMode="auto">
          <a:xfrm>
            <a:off x="676190" y="2899787"/>
            <a:ext cx="2383641" cy="9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30000"/>
              </a:lnSpc>
              <a:spcAft>
                <a:spcPct val="15000"/>
              </a:spcAft>
            </a:pPr>
            <a:r>
              <a:rPr lang="zh-TW" altLang="en-US" sz="1500" dirty="0">
                <a:solidFill>
                  <a:srgbClr val="59595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具有明顯的「物質」進入體內，如酒精、菸草、海洛因、愷他命</a:t>
            </a:r>
            <a:endParaRPr lang="zh-CN" altLang="en-US" sz="1500" dirty="0">
              <a:solidFill>
                <a:srgbClr val="59595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9165" name="矩形 12"/>
          <p:cNvSpPr>
            <a:spLocks noChangeArrowheads="1"/>
          </p:cNvSpPr>
          <p:nvPr/>
        </p:nvSpPr>
        <p:spPr bwMode="auto">
          <a:xfrm>
            <a:off x="698068" y="3866179"/>
            <a:ext cx="2069306" cy="9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30000"/>
              </a:lnSpc>
              <a:spcAft>
                <a:spcPct val="15000"/>
              </a:spcAft>
            </a:pPr>
            <a:r>
              <a:rPr lang="zh-TW" altLang="en-US" sz="15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儘管知道對自己有害的後果，仍反覆地渴望繼續服用該物質</a:t>
            </a:r>
            <a:endParaRPr lang="zh-CN" altLang="en-US" sz="15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166" name="矩形 13"/>
          <p:cNvSpPr>
            <a:spLocks noChangeArrowheads="1"/>
          </p:cNvSpPr>
          <p:nvPr/>
        </p:nvSpPr>
        <p:spPr bwMode="auto">
          <a:xfrm>
            <a:off x="6296431" y="2847452"/>
            <a:ext cx="2431190" cy="9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30000"/>
              </a:lnSpc>
              <a:spcAft>
                <a:spcPct val="15000"/>
              </a:spcAft>
            </a:pPr>
            <a:r>
              <a:rPr lang="zh-TW" altLang="en-US" sz="150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一種重複的行為，其是為了得到行為後的快樂，如上網、賭博、電話</a:t>
            </a:r>
            <a:endParaRPr lang="zh-CN" altLang="en-US" sz="150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167" name="矩形 14"/>
          <p:cNvSpPr>
            <a:spLocks noChangeArrowheads="1"/>
          </p:cNvSpPr>
          <p:nvPr/>
        </p:nvSpPr>
        <p:spPr bwMode="auto">
          <a:xfrm>
            <a:off x="6296432" y="3749858"/>
            <a:ext cx="2431190" cy="126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30000"/>
              </a:lnSpc>
              <a:spcAft>
                <a:spcPct val="15000"/>
              </a:spcAft>
            </a:pPr>
            <a:r>
              <a:rPr lang="zh-TW" altLang="en-US" sz="15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儘管知道已影響重要日常生活，如影響工作表現、睡眠，但仍無法控制此行為</a:t>
            </a:r>
            <a:endParaRPr lang="zh-CN" altLang="en-US" sz="15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14A55AA-5EAC-4CA8-B7AE-4C61914BE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04" y="4916543"/>
            <a:ext cx="2069306" cy="9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30000"/>
              </a:lnSpc>
              <a:spcAft>
                <a:spcPct val="15000"/>
              </a:spcAft>
            </a:pPr>
            <a:r>
              <a:rPr lang="zh-TW" altLang="en-US" sz="15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明顯的生理戒斷症狀與耐受性，如冒冷汗、肌肉痠痛</a:t>
            </a:r>
            <a:endParaRPr lang="zh-CN" altLang="en-US" sz="1500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55FDCD52-5837-4046-A498-D0EF1E1B9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430" y="4636972"/>
            <a:ext cx="2496505" cy="126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5087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50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30000"/>
              </a:lnSpc>
              <a:spcAft>
                <a:spcPct val="15000"/>
              </a:spcAft>
            </a:pPr>
            <a:r>
              <a:rPr lang="zh-TW" altLang="en-US" sz="15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不明顯的生理戒斷症狀與耐受性，如焦慮、憂鬱的戒斷症狀，使用越來越長的時間在此行為上</a:t>
            </a:r>
            <a:endParaRPr lang="zh-CN" altLang="en-US" sz="1500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A21887-69A7-4AAE-81F8-73DBD6DB0868}"/>
              </a:ext>
            </a:extLst>
          </p:cNvPr>
          <p:cNvSpPr/>
          <p:nvPr/>
        </p:nvSpPr>
        <p:spPr bwMode="auto">
          <a:xfrm>
            <a:off x="648106" y="2915152"/>
            <a:ext cx="2221601" cy="904922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77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925D285-3E14-48F9-8F50-9B4375709A24}"/>
              </a:ext>
            </a:extLst>
          </p:cNvPr>
          <p:cNvSpPr/>
          <p:nvPr/>
        </p:nvSpPr>
        <p:spPr bwMode="auto">
          <a:xfrm>
            <a:off x="6289061" y="2893642"/>
            <a:ext cx="2496505" cy="904922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77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A10BB2B-CFF3-4378-9F20-E29A5DCC3888}"/>
              </a:ext>
            </a:extLst>
          </p:cNvPr>
          <p:cNvSpPr/>
          <p:nvPr/>
        </p:nvSpPr>
        <p:spPr bwMode="auto">
          <a:xfrm>
            <a:off x="648108" y="3886150"/>
            <a:ext cx="2222763" cy="934619"/>
          </a:xfrm>
          <a:prstGeom prst="rect">
            <a:avLst/>
          </a:prstGeom>
          <a:noFill/>
          <a:ln w="28575" cap="flat" cmpd="sng" algn="ctr">
            <a:solidFill>
              <a:srgbClr val="87B2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77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A40DC1A-F528-4199-8E8F-5ABB73C60732}"/>
              </a:ext>
            </a:extLst>
          </p:cNvPr>
          <p:cNvSpPr/>
          <p:nvPr/>
        </p:nvSpPr>
        <p:spPr bwMode="auto">
          <a:xfrm>
            <a:off x="6289062" y="3798563"/>
            <a:ext cx="2496505" cy="904922"/>
          </a:xfrm>
          <a:prstGeom prst="rect">
            <a:avLst/>
          </a:prstGeom>
          <a:noFill/>
          <a:ln w="28575" cap="flat" cmpd="sng" algn="ctr">
            <a:solidFill>
              <a:srgbClr val="87B2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77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4113B6D-E5D5-474D-8A23-5AFFCF4EF317}"/>
              </a:ext>
            </a:extLst>
          </p:cNvPr>
          <p:cNvSpPr/>
          <p:nvPr/>
        </p:nvSpPr>
        <p:spPr bwMode="auto">
          <a:xfrm>
            <a:off x="639726" y="4886846"/>
            <a:ext cx="2229982" cy="934619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77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52BD7F4-FCEB-47F2-9D75-D544F955EFF3}"/>
              </a:ext>
            </a:extLst>
          </p:cNvPr>
          <p:cNvSpPr/>
          <p:nvPr/>
        </p:nvSpPr>
        <p:spPr bwMode="auto">
          <a:xfrm>
            <a:off x="6289062" y="4714338"/>
            <a:ext cx="2496504" cy="110712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777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99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18F11C8-F0EF-4FDE-A1D1-38E505CDA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170" name="Picture 2" descr="http://3.bp.blogspot.com/-hN0SfvYZGlU/UYMZ1C6jYqI/AAAAAAAAA9I/6CFVWsz-G5w/s1600/IAD.jpg">
            <a:extLst>
              <a:ext uri="{FF2B5EF4-FFF2-40B4-BE49-F238E27FC236}">
                <a16:creationId xmlns:a16="http://schemas.microsoft.com/office/drawing/2014/main" id="{8CE2D296-0E39-4729-AAFC-367E263A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76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57620" y="138928"/>
            <a:ext cx="9461229" cy="7920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Signs of Excessive Internet Use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-281681" y="2412750"/>
            <a:ext cx="3344692" cy="1267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Needs to spend an increasing amount of time using the </a:t>
            </a:r>
            <a:r>
              <a:rPr lang="en-US" sz="1600" dirty="0"/>
              <a:t>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nternet before achieving satisfaction </a:t>
            </a:r>
          </a:p>
        </p:txBody>
      </p:sp>
      <p:sp>
        <p:nvSpPr>
          <p:cNvPr id="146" name="Shape 146"/>
          <p:cNvSpPr/>
          <p:nvPr/>
        </p:nvSpPr>
        <p:spPr>
          <a:xfrm>
            <a:off x="2506204" y="5923699"/>
            <a:ext cx="6739547" cy="5486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Resource Booklet on Excessive Internet Use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http://www.nams.sg/resources/Documents/Addiction_in_Adolescents/Resource%20Booklet%20on%20Excessive%20Internet%20Use.pdf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290" y="1440395"/>
            <a:ext cx="920759" cy="92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7510" y="1415378"/>
            <a:ext cx="910727" cy="91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7006" y="1390062"/>
            <a:ext cx="1002981" cy="100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250" y="3581112"/>
            <a:ext cx="1042799" cy="10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5454" y="3549873"/>
            <a:ext cx="1042749" cy="104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5850207" y="4882637"/>
            <a:ext cx="3336575" cy="10649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Constantly listens out for the phone when away from it, feels distressed when it cannot be found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2714216" y="2434066"/>
            <a:ext cx="3405156" cy="694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Becomes irritable or violent when disrupted from the use 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nternet 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5791239" y="2459333"/>
            <a:ext cx="3454512" cy="13044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 performance and health are affected</a:t>
            </a: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2714216" y="4854882"/>
            <a:ext cx="3405156" cy="10239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Prefers Internet use to social events or hobbies that may lead to strained relationships with family and friends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78840" y="3458913"/>
            <a:ext cx="1811319" cy="1287198"/>
            <a:chOff x="3478841" y="3851571"/>
            <a:chExt cx="1811319" cy="1287198"/>
          </a:xfrm>
        </p:grpSpPr>
        <p:pic>
          <p:nvPicPr>
            <p:cNvPr id="151" name="Shape 1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78841" y="4133182"/>
              <a:ext cx="1065185" cy="1005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Shape 15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833669" y="3851571"/>
              <a:ext cx="355524" cy="250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Shape 15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686312" y="3978244"/>
              <a:ext cx="603848" cy="6038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-168004" y="4846462"/>
            <a:ext cx="2714100" cy="126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dirty="0"/>
              <a:t>Tries to go online less often but is unsuccessful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86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908721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400" dirty="0">
              <a:latin typeface="BiauKai"/>
              <a:ea typeface="BiauKai"/>
              <a:cs typeface="BiauKai"/>
            </a:endParaRPr>
          </a:p>
          <a:p>
            <a:r>
              <a:rPr lang="zh-TW" altLang="en-US" sz="2400" dirty="0">
                <a:latin typeface="BiauKai"/>
                <a:ea typeface="BiauKai"/>
                <a:cs typeface="BiauKai"/>
              </a:rPr>
              <a:t>持續且反覆地投入網路遊戲，通常和其他玩家一起，導致臨床上顯著的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功能損害或痛苦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，在過去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十二個月內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出現下列五項或以上：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pPr marL="257244" indent="-257244">
              <a:buAutoNum type="arabicPeriod"/>
            </a:pPr>
            <a:r>
              <a:rPr lang="zh-TW" altLang="en-US" sz="2400" dirty="0">
                <a:latin typeface="BiauKai"/>
                <a:ea typeface="BiauKai"/>
                <a:cs typeface="BiauKai"/>
              </a:rPr>
              <a:t>網路遊戲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佔據了生活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大部分心思或時間。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pPr marL="257244" indent="-257244">
              <a:buAutoNum type="arabicPeriod"/>
            </a:pPr>
            <a:r>
              <a:rPr lang="zh-TW" altLang="en-US" sz="2400" dirty="0">
                <a:latin typeface="BiauKai"/>
                <a:ea typeface="BiauKai"/>
                <a:cs typeface="BiauKai"/>
              </a:rPr>
              <a:t>當停止或減少網路遊戲時，出現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戒斷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症狀。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r>
              <a:rPr lang="en-US" altLang="zh-TW" sz="2400" dirty="0">
                <a:latin typeface="BiauKai"/>
                <a:ea typeface="BiauKai"/>
                <a:cs typeface="BiauKai"/>
              </a:rPr>
              <a:t>3.   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耐受性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：需要花更多時間在網路遊戲上。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pPr marL="257244" indent="-257244">
              <a:buAutoNum type="arabicPeriod" startAt="4"/>
            </a:pPr>
            <a:r>
              <a:rPr lang="zh-TW" altLang="en-US" sz="2400" dirty="0">
                <a:latin typeface="BiauKai"/>
                <a:ea typeface="BiauKai"/>
                <a:cs typeface="BiauKai"/>
              </a:rPr>
              <a:t>反覆努力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想要控制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網路遊戲的使用，卻徒勞無功。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r>
              <a:rPr lang="en-US" altLang="zh-TW" sz="2400" dirty="0">
                <a:latin typeface="BiauKai"/>
                <a:ea typeface="BiauKai"/>
                <a:cs typeface="BiauKai"/>
              </a:rPr>
              <a:t>5. 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除了網路遊戲，對先前的嗜好與休閒都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喪失興趣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r>
              <a:rPr lang="en-US" altLang="zh-TW" sz="2400" dirty="0">
                <a:latin typeface="BiauKai"/>
                <a:ea typeface="BiauKai"/>
                <a:cs typeface="BiauKai"/>
              </a:rPr>
              <a:t>6. 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即使知道在心理、社會功能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出現問題，仍然繼續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使用。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r>
              <a:rPr lang="en-US" altLang="zh-TW" sz="2400" dirty="0">
                <a:latin typeface="BiauKai"/>
                <a:ea typeface="BiauKai"/>
                <a:cs typeface="BiauKai"/>
              </a:rPr>
              <a:t>7. 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對家人、治療師或他人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欺瞞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自己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使用網路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遊戲的情況。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r>
              <a:rPr lang="en-US" altLang="zh-TW" sz="2400" dirty="0">
                <a:latin typeface="BiauKai"/>
                <a:ea typeface="BiauKai"/>
                <a:cs typeface="BiauKai"/>
              </a:rPr>
              <a:t>8. 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使用網路遊戲來逃避或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抒解負面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的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情緒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r>
              <a:rPr lang="en-US" altLang="zh-TW" sz="2400" dirty="0">
                <a:latin typeface="BiauKai"/>
                <a:ea typeface="BiauKai"/>
                <a:cs typeface="BiauKai"/>
              </a:rPr>
              <a:t>9. 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因為網路遊戲而危及、或喪失重要的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人際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關係、</a:t>
            </a:r>
            <a:r>
              <a:rPr lang="zh-TW" altLang="en-US" sz="2400" dirty="0">
                <a:solidFill>
                  <a:srgbClr val="FF0000"/>
                </a:solidFill>
                <a:latin typeface="BiauKai"/>
                <a:ea typeface="BiauKai"/>
                <a:cs typeface="BiauKai"/>
              </a:rPr>
              <a:t>職業、教育或工作</a:t>
            </a:r>
            <a:r>
              <a:rPr lang="zh-TW" altLang="en-US" sz="2400" dirty="0">
                <a:latin typeface="BiauKai"/>
                <a:ea typeface="BiauKai"/>
                <a:cs typeface="BiauKai"/>
              </a:rPr>
              <a:t>機會。 </a:t>
            </a:r>
            <a:endParaRPr lang="en-US" altLang="zh-TW" sz="2400" dirty="0">
              <a:latin typeface="BiauKai"/>
              <a:ea typeface="BiauKai"/>
              <a:cs typeface="BiauKai"/>
            </a:endParaRPr>
          </a:p>
          <a:p>
            <a:endParaRPr lang="en-US" altLang="zh-TW" sz="2400" dirty="0">
              <a:latin typeface="BiauKai"/>
              <a:ea typeface="BiauKai"/>
              <a:cs typeface="BiauKai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62100" y="360318"/>
            <a:ext cx="5431295" cy="1015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1" dirty="0">
                <a:latin typeface="BiauKai"/>
                <a:ea typeface="BiauKai"/>
                <a:cs typeface="BiauKai"/>
              </a:rPr>
              <a:t>網路遊戲成癮</a:t>
            </a:r>
            <a:r>
              <a:rPr lang="en-US" altLang="zh-TW" sz="3001" dirty="0">
                <a:latin typeface="BiauKai"/>
                <a:ea typeface="BiauKai"/>
                <a:cs typeface="BiauKai"/>
              </a:rPr>
              <a:t>(DSM-V</a:t>
            </a:r>
            <a:r>
              <a:rPr lang="zh-TW" altLang="en-US" sz="3001" dirty="0">
                <a:latin typeface="BiauKai"/>
                <a:ea typeface="BiauKai"/>
                <a:cs typeface="BiauKai"/>
              </a:rPr>
              <a:t>研究準則</a:t>
            </a:r>
            <a:r>
              <a:rPr lang="en-US" altLang="zh-TW" sz="3001" dirty="0">
                <a:latin typeface="BiauKai"/>
                <a:ea typeface="BiauKai"/>
                <a:cs typeface="BiauKai"/>
              </a:rPr>
              <a:t>) </a:t>
            </a:r>
          </a:p>
          <a:p>
            <a:endParaRPr kumimoji="1" lang="zh-TW" altLang="en-US" sz="3001" dirty="0">
              <a:latin typeface="BiauKai"/>
              <a:ea typeface="BiauKai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597683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0AFC50D-91C6-9E49-81FE-2A009B9B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8F09C-C705-4407-8E22-79992B7CAC9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C780AF-32A1-0846-8591-53AEB5DA43D4}"/>
              </a:ext>
            </a:extLst>
          </p:cNvPr>
          <p:cNvSpPr/>
          <p:nvPr/>
        </p:nvSpPr>
        <p:spPr>
          <a:xfrm>
            <a:off x="683568" y="13652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2018.6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，世界衛生組織（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WHO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）正式宣佈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ICD-11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國際疾病分類定義的網路遊戲成癮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(Gaming disorder) </a:t>
            </a:r>
          </a:p>
          <a:p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無法控制地打電玩、生活中越來越以電玩為優先，而忽略其他日常活動，即使知道有負面影響仍持續增加打電玩時間，以至嚴重影響個人日常生活正常運作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造成失能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，包含健康、家庭、學校、工作等層面，並且上述症狀有持續至少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個月才能確診。</a:t>
            </a:r>
            <a:endParaRPr lang="zh-TW" altLang="en-US" sz="28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031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124865-CAE3-E440-834C-87531086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0648"/>
            <a:ext cx="9055666" cy="503933"/>
          </a:xfrm>
        </p:spPr>
        <p:txBody>
          <a:bodyPr>
            <a:noAutofit/>
          </a:bodyPr>
          <a:lstStyle/>
          <a:p>
            <a:r>
              <a:rPr lang="zh-TW" altLang="en-US" sz="240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網路使用習慣自我篩檢量表</a:t>
            </a:r>
            <a:endParaRPr kumimoji="1" lang="zh-TW" altLang="en-US" sz="240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04AF51-7A5E-A243-92DE-53EB30C40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34" y="764581"/>
            <a:ext cx="8967333" cy="6093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可採紙本或網路填答方式進行，主要提供一般大眾自我篩檢使用，以 瞭解網路族群的網路使用沈迷傾向。 </a:t>
            </a:r>
            <a:endParaRPr lang="en-US" altLang="zh-TW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填答說明： 下面是一些有關個人使用網路情況的描述，請評估你</a:t>
            </a:r>
            <a:r>
              <a:rPr lang="zh-TW" altLang="en-US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最近 </a:t>
            </a:r>
            <a:r>
              <a:rPr lang="en-US" altLang="zh-TW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 </a:t>
            </a:r>
            <a:r>
              <a:rPr lang="zh-TW" altLang="en-US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個月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的實際情形 是否與句中的描述一致。請依照自己的看法來勾選 。</a:t>
            </a:r>
            <a:endParaRPr lang="en-US" altLang="zh-TW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，數字越大， 表示句中所描述的情形與目前你實際的情形越相像。 </a:t>
            </a:r>
            <a:endParaRPr lang="en-US" altLang="zh-TW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 際 情 況 極 不 符 合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(1) 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，不 符 合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(2) 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，符 合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(3) 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，非 常 符 合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(4) </a:t>
            </a:r>
          </a:p>
          <a:p>
            <a:pPr marL="342991" indent="-342991">
              <a:buAutoNum type="arabicPeriod"/>
            </a:pPr>
            <a:r>
              <a:rPr lang="zh-TW" altLang="en-US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想上網而無法上網的時候，我就會感到坐立不安 </a:t>
            </a:r>
            <a:endParaRPr lang="en-US" altLang="zh-TW" sz="1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91" indent="-342991">
              <a:buAutoNum type="arabicPeriod"/>
            </a:pPr>
            <a:r>
              <a:rPr lang="zh-TW" altLang="en-US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我發現自己上網休閒的時間越來越長 </a:t>
            </a:r>
            <a:endParaRPr lang="en-US" altLang="zh-TW" sz="1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91" indent="-342991">
              <a:buAutoNum type="arabicPeriod"/>
            </a:pPr>
            <a:r>
              <a:rPr lang="zh-TW" altLang="en-US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我習慣減少睡眠時間，以便能有更多時間上網休閒 </a:t>
            </a:r>
            <a:endParaRPr lang="en-US" altLang="zh-TW" sz="1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91" indent="-342991">
              <a:buAutoNum type="arabicPeriod"/>
            </a:pPr>
            <a:r>
              <a:rPr lang="zh-TW" altLang="en-US" sz="1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上網對我的學業已造成一些不好的影響 </a:t>
            </a:r>
            <a:endParaRPr lang="en-US" altLang="zh-TW" sz="1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計分方式：  計分方式：每題勾選欄框由左至右各別登錄為 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1, 2, 3, 4 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分，總分共計 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16 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分。 </a:t>
            </a:r>
            <a:endParaRPr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 本簡易量表切分點適用對象為國小三年級至大學之學生（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 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歲至 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 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歲）：</a:t>
            </a:r>
            <a:endParaRPr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篩檢切分點：</a:t>
            </a:r>
            <a:r>
              <a:rPr lang="en-US" altLang="zh-TW" sz="16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 </a:t>
            </a:r>
            <a:r>
              <a:rPr lang="zh-TW" altLang="en-US" sz="16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分或以上（高使用沈迷傾向）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 本量表可供一般大眾自我篩檢使用，惟篩檢切分點僅供參考。 結果說明： 適用對象總分超過 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 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分者即可能具有高度網路沉迷傾向，建議可進一步尋 求專業協助，瞭解使用網路之情形與評估相關心理症狀。一般大眾不適用篩檢切 分點，若對於量表結果有疑慮，請洽各縣市心理衛生中心，或諮詢相關醫療門診、 心理治療所及心理諮商所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kumimoji="1" lang="zh-TW" altLang="en-US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0426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internet addiction」的圖片搜尋結果">
            <a:extLst>
              <a:ext uri="{FF2B5EF4-FFF2-40B4-BE49-F238E27FC236}">
                <a16:creationId xmlns:a16="http://schemas.microsoft.com/office/drawing/2014/main" id="{CD9C0869-A4A3-456E-9C3B-B5DC88FD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" y="0"/>
            <a:ext cx="9133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9CD813C-6920-4F3A-A4C7-AE65B45B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1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>
            <a:extLst>
              <a:ext uri="{FF2B5EF4-FFF2-40B4-BE49-F238E27FC236}">
                <a16:creationId xmlns:a16="http://schemas.microsoft.com/office/drawing/2014/main" id="{069E8DD5-FC28-4C22-B7C5-08376ADC3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0A869BC-7076-48B9-8ECF-1F22A925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58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internet addiction」的圖片搜尋結果">
            <a:extLst>
              <a:ext uri="{FF2B5EF4-FFF2-40B4-BE49-F238E27FC236}">
                <a16:creationId xmlns:a16="http://schemas.microsoft.com/office/drawing/2014/main" id="{E28BBEDC-663C-4CDB-9195-80CA5B97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" y="4440"/>
            <a:ext cx="6450409" cy="685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internet addiction」的圖片搜尋結果">
            <a:extLst>
              <a:ext uri="{FF2B5EF4-FFF2-40B4-BE49-F238E27FC236}">
                <a16:creationId xmlns:a16="http://schemas.microsoft.com/office/drawing/2014/main" id="{88D5409A-7D9C-479D-B80E-7AAA927F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26" y="4439"/>
            <a:ext cx="2632774" cy="17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internet addiction」的圖片搜尋結果">
            <a:extLst>
              <a:ext uri="{FF2B5EF4-FFF2-40B4-BE49-F238E27FC236}">
                <a16:creationId xmlns:a16="http://schemas.microsoft.com/office/drawing/2014/main" id="{66A56935-84B1-49AB-A81B-E280EB09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16" y="5169025"/>
            <a:ext cx="2711239" cy="1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3FAA8C-429A-4CE7-B370-7B80D7AE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058" name="Picture 10" descr="相關圖片">
            <a:extLst>
              <a:ext uri="{FF2B5EF4-FFF2-40B4-BE49-F238E27FC236}">
                <a16:creationId xmlns:a16="http://schemas.microsoft.com/office/drawing/2014/main" id="{0444586F-41AA-4005-86A9-423FC3DC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17" y="1772816"/>
            <a:ext cx="2685084" cy="18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「internet addiction」的圖片搜尋結果">
            <a:extLst>
              <a:ext uri="{FF2B5EF4-FFF2-40B4-BE49-F238E27FC236}">
                <a16:creationId xmlns:a16="http://schemas.microsoft.com/office/drawing/2014/main" id="{0C74FCB9-26EC-48AE-9D23-C6E2991F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17" y="3617071"/>
            <a:ext cx="2711238" cy="15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0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91439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endParaRPr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美國精神醫學會在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2013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年提出較嚴謹的診斷標準，並聚焦在「網路遊戲」，之後各國研究指出之盛行率幾乎都少於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5%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•2017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年一項美國、英國、德國的最新大型跨國研究指出，西方國家網路遊戲成癮的盛行率大約僅有</a:t>
            </a:r>
            <a:r>
              <a:rPr lang="en-US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1% </a:t>
            </a:r>
            <a:endParaRPr lang="zh-TW" altLang="en-US" sz="20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國家衛生研究院以及馬偕醫院組成之研究團隊，以國際通用診斷標準的「網路遊戲成癮量表」，調查臺灣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8,110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位青少年玩家，成果顯示網路遊戲成癮盛行率大約為</a:t>
            </a:r>
            <a:r>
              <a:rPr lang="en-US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3.1%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，略高於西方國家。</a:t>
            </a:r>
          </a:p>
          <a:p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2014 Yahoo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和市場調查機構 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. </a:t>
            </a:r>
          </a:p>
          <a:p>
            <a:r>
              <a:rPr lang="en-US" altLang="zh-TW" sz="2000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Millward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 Brown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進行研究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台灣民眾每日手機 上網時間 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197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分鐘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,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位居全球第一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! </a:t>
            </a:r>
          </a:p>
          <a:p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台灣每個月平均有 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1,400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萬人 用臉書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(</a:t>
            </a:r>
            <a:r>
              <a:rPr lang="en-US" altLang="zh-TW" sz="2000" dirty="0" err="1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facebook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),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比率約 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71%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，居全球之冠</a:t>
            </a:r>
          </a:p>
          <a:p>
            <a:endParaRPr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27278" y="1214178"/>
            <a:ext cx="3943465" cy="101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1" dirty="0">
                <a:latin typeface="BiauKai"/>
                <a:ea typeface="BiauKai"/>
                <a:cs typeface="BiauKai"/>
              </a:rPr>
              <a:t> </a:t>
            </a:r>
            <a:endParaRPr lang="en-US" altLang="zh-TW" sz="3001" dirty="0">
              <a:latin typeface="BiauKai"/>
              <a:ea typeface="BiauKai"/>
              <a:cs typeface="BiauKai"/>
            </a:endParaRPr>
          </a:p>
          <a:p>
            <a:endParaRPr kumimoji="1" lang="zh-TW" altLang="en-US" sz="3001" dirty="0">
              <a:latin typeface="BiauKai"/>
              <a:ea typeface="BiauKai"/>
              <a:cs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47907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5982ED4-3BD2-7447-8A9C-C48D5C99D2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485867" y="5544101"/>
            <a:ext cx="2172266" cy="3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彰化師範大學輔導與諮商學系 王智弘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FD69D3E-0EB7-1A41-9750-0AD48D869B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058287" y="5544101"/>
            <a:ext cx="1600617" cy="3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09EA59-5316-5B4B-8551-DAC9D6DA2132}" type="slidenum">
              <a:rPr kumimoji="0" lang="en-US" altLang="zh-TW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kumimoji="0" lang="en-US" altLang="zh-TW" sz="9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1204" name="Rectangle 16">
            <a:extLst>
              <a:ext uri="{FF2B5EF4-FFF2-40B4-BE49-F238E27FC236}">
                <a16:creationId xmlns:a16="http://schemas.microsoft.com/office/drawing/2014/main" id="{1718194F-C586-6247-9DA8-DF14BF3B316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1485096" y="5541719"/>
            <a:ext cx="1600617" cy="35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E35410-9C86-1448-9F36-7496A1F2BCEA}" type="datetime1">
              <a:rPr kumimoji="0"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 eaLnBrk="1" hangingPunct="1">
                <a:spcBef>
                  <a:spcPct val="0"/>
                </a:spcBef>
                <a:buFontTx/>
                <a:buNone/>
              </a:pPr>
              <a:t>2020/4/23</a:t>
            </a:fld>
            <a:endParaRPr kumimoji="0" lang="en-US" altLang="zh-TW" sz="9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1205" name="投影片編號版面配置區 6">
            <a:extLst>
              <a:ext uri="{FF2B5EF4-FFF2-40B4-BE49-F238E27FC236}">
                <a16:creationId xmlns:a16="http://schemas.microsoft.com/office/drawing/2014/main" id="{AF124922-215F-5B4E-B47A-89D58C088F47}"/>
              </a:ext>
            </a:extLst>
          </p:cNvPr>
          <p:cNvSpPr txBox="1">
            <a:spLocks noGrp="1"/>
          </p:cNvSpPr>
          <p:nvPr/>
        </p:nvSpPr>
        <p:spPr bwMode="auto">
          <a:xfrm>
            <a:off x="6058287" y="5544101"/>
            <a:ext cx="1600617" cy="3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260BE4-A96E-854A-AF6C-53FE76CF2166}" type="slidenum">
              <a:rPr kumimoji="0" lang="en-US" altLang="zh-TW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kumimoji="0" lang="en-US" altLang="zh-TW" sz="9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0118" name="Rectangle 2">
            <a:extLst>
              <a:ext uri="{FF2B5EF4-FFF2-40B4-BE49-F238E27FC236}">
                <a16:creationId xmlns:a16="http://schemas.microsoft.com/office/drawing/2014/main" id="{4678FDC6-B98E-A442-8F41-96B8446C17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252536" y="152302"/>
            <a:ext cx="6173808" cy="68717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網路問題行為引發注意 </a:t>
            </a:r>
          </a:p>
        </p:txBody>
      </p:sp>
      <p:sp>
        <p:nvSpPr>
          <p:cNvPr id="51207" name="Rectangle 3">
            <a:extLst>
              <a:ext uri="{FF2B5EF4-FFF2-40B4-BE49-F238E27FC236}">
                <a16:creationId xmlns:a16="http://schemas.microsoft.com/office/drawing/2014/main" id="{61F85B17-C5C2-6947-9DEF-08AA351B207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1369" y="1256517"/>
            <a:ext cx="6648996" cy="4344966"/>
          </a:xfrm>
        </p:spPr>
        <p:txBody>
          <a:bodyPr>
            <a:normAutofit/>
          </a:bodyPr>
          <a:lstStyle/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en-US" altLang="zh-TW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網路犯罪  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網路色情 </a:t>
            </a: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網路情愛癥候群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(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一夜情、援交、異質化、性侵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…)  </a:t>
            </a: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4.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網路上癮  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網路退回 </a:t>
            </a: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網路孤立  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網路弱勢</a:t>
            </a: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網路外遇  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網路謠言</a:t>
            </a: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網路賭博 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網路購物狂  </a:t>
            </a:r>
          </a:p>
          <a:p>
            <a:pPr>
              <a:lnSpc>
                <a:spcPts val="1125"/>
              </a:lnSpc>
              <a:spcBef>
                <a:spcPct val="80000"/>
              </a:spcBef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網路教唆 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13.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 </a:t>
            </a:r>
          </a:p>
        </p:txBody>
      </p:sp>
      <p:sp>
        <p:nvSpPr>
          <p:cNvPr id="51208" name="投影片編號版面配置區 1">
            <a:extLst>
              <a:ext uri="{FF2B5EF4-FFF2-40B4-BE49-F238E27FC236}">
                <a16:creationId xmlns:a16="http://schemas.microsoft.com/office/drawing/2014/main" id="{943EFF4D-5466-E046-BD25-561CABF5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361" indent="-214370">
              <a:spcBef>
                <a:spcPct val="20000"/>
              </a:spcBef>
              <a:buChar char="–"/>
              <a:defRPr kumimoji="1" sz="210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479" indent="-171496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470" indent="-171496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461" indent="-171496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6453" indent="-17149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9444" indent="-17149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2436" indent="-17149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5427" indent="-171496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991792-0F77-CE48-BD41-034D2818881E}" type="slidenum">
              <a:rPr lang="en-US" altLang="zh-TW" sz="10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TW" sz="10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AF99DCB-A699-4841-87F4-214087B3F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422" y="0"/>
            <a:ext cx="3266015" cy="29249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0612B21-F545-8443-8527-E595E905F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59" y="2790392"/>
            <a:ext cx="3991341" cy="28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33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1540" y="1124744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注意力不足過動症 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CHT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物質濫用 </a:t>
            </a:r>
            <a:endParaRPr lang="en-US" altLang="zh-CHT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CHT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憂鬱症 </a:t>
            </a:r>
            <a:endParaRPr lang="en-US" altLang="zh-CHT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CHT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焦慮症 </a:t>
            </a:r>
            <a:endParaRPr lang="en-US" altLang="zh-CHT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社交畏懼症 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人格疾患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（自戀型、邊緣型、反社會型） 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CHT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自殺行為 </a:t>
            </a:r>
            <a:endParaRPr lang="en-US" altLang="zh-CHT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r>
              <a:rPr lang="zh-CHT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暴力行為 </a:t>
            </a:r>
            <a:endParaRPr lang="en-US" altLang="zh-CHT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79712" y="100945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BiauKai"/>
              </a:rPr>
              <a:t>網路成癮的共病問題 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  <a:p>
            <a:endParaRPr kumimoji="1"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BiauKa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0B31AE-EA3F-CB4E-B651-07435D50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217" y="886976"/>
            <a:ext cx="3099054" cy="31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日期版面配置區 1">
            <a:extLst>
              <a:ext uri="{FF2B5EF4-FFF2-40B4-BE49-F238E27FC236}">
                <a16:creationId xmlns:a16="http://schemas.microsoft.com/office/drawing/2014/main" id="{1498A753-2E7E-42E9-BE08-C052110B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1390F6-3153-4832-A48D-21C7FF29CF99}" type="datetime1">
              <a:rPr kumimoji="0" lang="zh-TW" altLang="en-US" sz="14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2020/4/23</a:t>
            </a:fld>
            <a:endParaRPr kumimoji="0" lang="en-US" altLang="zh-TW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627" name="投影片編號版面配置區 3">
            <a:extLst>
              <a:ext uri="{FF2B5EF4-FFF2-40B4-BE49-F238E27FC236}">
                <a16:creationId xmlns:a16="http://schemas.microsoft.com/office/drawing/2014/main" id="{D8C618CE-2509-4FD1-A6B6-3F9835FD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492435-5A14-4DE4-85A1-0E32815475F5}" type="slidenum">
              <a:rPr kumimoji="0" lang="zh-TW" altLang="en-US" sz="140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kumimoji="0" lang="en-US" altLang="zh-TW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629" name="Rectangle 2">
            <a:extLst>
              <a:ext uri="{FF2B5EF4-FFF2-40B4-BE49-F238E27FC236}">
                <a16:creationId xmlns:a16="http://schemas.microsoft.com/office/drawing/2014/main" id="{338B89B9-C4FD-4DA6-A1C1-B2826721A3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72"/>
            <a:ext cx="8229600" cy="11668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4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zh-TW" altLang="en-US" sz="44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網路經驗的吸力</a:t>
            </a:r>
            <a:r>
              <a:rPr lang="en-US" altLang="zh-TW" sz="44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44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630" name="Rectangle 3">
            <a:extLst>
              <a:ext uri="{FF2B5EF4-FFF2-40B4-BE49-F238E27FC236}">
                <a16:creationId xmlns:a16="http://schemas.microsoft.com/office/drawing/2014/main" id="{1EEA512F-4C18-4E58-9A95-4E28C1747DB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79463" y="1062115"/>
            <a:ext cx="8364537" cy="4487863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同步空間的立即回饋：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隨時上網都有人理你</a:t>
            </a:r>
          </a:p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連續增強與間歇增強：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有時馬上得到滿足，有時要努力很久才得到滿足</a:t>
            </a:r>
          </a:p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匿名化身的挫折與喜悅：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扮演不同角色會遇到挫折與挑戰，更會得到成就與快樂</a:t>
            </a:r>
          </a:p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網路情色與暴力的致命吸引力：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情色激感官讓人一再想要上網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F4C5C92-C44D-5E4B-9096-DEFAA1A2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778651"/>
            <a:ext cx="2874640" cy="280204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04348DC-6FF4-AE40-94E7-9A19DC681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80" y="3805305"/>
            <a:ext cx="3550489" cy="32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604765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8B02931-A63E-734D-9985-8EA0C7EC8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657" y="1052736"/>
            <a:ext cx="3096343" cy="44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3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599"/>
            <a:ext cx="5508104" cy="62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AE81FEE-AD3B-B24C-8A1B-02BFC4BB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952453"/>
            <a:ext cx="3631934" cy="29055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80642BE-A227-324F-B133-51C4720BB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548680"/>
            <a:ext cx="3631934" cy="30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4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B1A0A0-82AF-4846-830E-2D00A8A0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87" y="125760"/>
            <a:ext cx="8600225" cy="1143000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網路成癮者與藥物成癮者大腦之比較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7C3E492-23B4-461D-A8DB-0B0CA49C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9218" name="Picture 2" descr="「internet addiction, brain」的圖片搜尋結果">
            <a:extLst>
              <a:ext uri="{FF2B5EF4-FFF2-40B4-BE49-F238E27FC236}">
                <a16:creationId xmlns:a16="http://schemas.microsoft.com/office/drawing/2014/main" id="{BC8F77D3-A540-4D16-AC25-4FC66A27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84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80CB4-3C4F-4EAF-88FE-A6B32A09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161E808-C575-4670-A69D-A0F4779F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4" name="Picture 4" descr="相關圖片">
            <a:extLst>
              <a:ext uri="{FF2B5EF4-FFF2-40B4-BE49-F238E27FC236}">
                <a16:creationId xmlns:a16="http://schemas.microsoft.com/office/drawing/2014/main" id="{514949E1-A9B7-4507-853C-9BAB34B3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602"/>
            <a:ext cx="9143999" cy="68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47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167D3B1-587A-4C40-B1AE-4D1784DE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1947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不同模式使用者的腦變化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F19823C-B9C9-4CF0-A87E-3BDC64FA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122" name="Picture 2" descr="「internet addiction, brain」的圖片搜尋結果">
            <a:extLst>
              <a:ext uri="{FF2B5EF4-FFF2-40B4-BE49-F238E27FC236}">
                <a16:creationId xmlns:a16="http://schemas.microsoft.com/office/drawing/2014/main" id="{53E1B40C-CE59-4D9F-8B90-625E2C39E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2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BE73F1CB-8709-4401-A61B-517D61AB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250"/>
            <a:ext cx="7886700" cy="1325563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網路成癮是否是疾病的反論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3CC2E72-BC6F-44B4-B8AE-0F0C7CEA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712"/>
            <a:ext cx="8724900" cy="435133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大量依賴網路，是普遍的生活方式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網路是抽象而非特定名詞，網路成癮只描述形式而不是內容。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網路在社交上帶來了一些缺點，但相對上也有一些優點，甚至有研究顯示網路增加了社交互動的機會。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過度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使用某些事物都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定義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精神疾病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，將會有無數精神疾病產生。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66EAEF6-6D2E-4A78-BD5A-8ED4D546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/>
              <a:t>29</a:t>
            </a:fld>
            <a:endParaRPr lang="en-US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0824E0-4E89-FE4F-8AE1-316C8748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012381"/>
            <a:ext cx="5566354" cy="36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2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成癮是慢性疾病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成癮是一個</a:t>
            </a:r>
            <a:r>
              <a:rPr lang="zh-TW" altLang="en-US" b="1" dirty="0">
                <a:solidFill>
                  <a:srgbClr val="FF00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慢性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、</a:t>
            </a:r>
            <a:r>
              <a:rPr lang="zh-TW" altLang="en-US" b="1" dirty="0">
                <a:solidFill>
                  <a:srgbClr val="FF00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高復發性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的疾病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 lvl="1">
              <a:lnSpc>
                <a:spcPct val="80000"/>
              </a:lnSpc>
            </a:pPr>
            <a:r>
              <a:rPr lang="en-US" altLang="zh-TW" b="1" dirty="0">
                <a:solidFill>
                  <a:srgbClr val="0000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Addiction is a disease, like hypertension. </a:t>
            </a:r>
          </a:p>
          <a:p>
            <a:pPr>
              <a:lnSpc>
                <a:spcPct val="80000"/>
              </a:lnSpc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就像癌症、高血壓、糖尿病，永不放棄治療！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>
              <a:lnSpc>
                <a:spcPct val="80000"/>
              </a:lnSpc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藥物成癮是一個生物、心理、社會的問題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>
              <a:lnSpc>
                <a:spcPct val="80000"/>
              </a:lnSpc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行為表現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成癮物質成為生活中一個重心（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preoccupation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強迫性的使用（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compulsive use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失去對藥物使用的控制（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loss of control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高復發性（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relapse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 lvl="1">
              <a:lnSpc>
                <a:spcPct val="8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認知上的改變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,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否認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 ( denial )</a:t>
            </a:r>
          </a:p>
          <a:p>
            <a:pPr lvl="1">
              <a:lnSpc>
                <a:spcPct val="8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併發的問題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complication, consequence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標楷體" charset="0"/>
              </a:rPr>
              <a:t>）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  <a:p>
            <a:pPr>
              <a:lnSpc>
                <a:spcPct val="80000"/>
              </a:lnSpc>
            </a:pP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標楷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0699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電競產業」的圖片搜尋結果">
            <a:extLst>
              <a:ext uri="{FF2B5EF4-FFF2-40B4-BE49-F238E27FC236}">
                <a16:creationId xmlns:a16="http://schemas.microsoft.com/office/drawing/2014/main" id="{3491CDD8-CC5D-46F0-80E9-44FAA6A6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70"/>
            <a:ext cx="9157448" cy="68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9A8382-9371-4A19-817C-C299678B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schemeClr val="bg1"/>
                </a:solidFill>
              </a:rPr>
              <a:pPr/>
              <a:t>30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「電競產業」的圖片搜尋結果">
            <a:extLst>
              <a:ext uri="{FF2B5EF4-FFF2-40B4-BE49-F238E27FC236}">
                <a16:creationId xmlns:a16="http://schemas.microsoft.com/office/drawing/2014/main" id="{142445C3-557E-4148-A27B-1EE14F85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73"/>
            <a:ext cx="6588224" cy="344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10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5E648DA-1F8A-40E9-9717-1FD658E2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098" name="Picture 2" descr="「電競產業」的圖片搜尋結果">
            <a:extLst>
              <a:ext uri="{FF2B5EF4-FFF2-40B4-BE49-F238E27FC236}">
                <a16:creationId xmlns:a16="http://schemas.microsoft.com/office/drawing/2014/main" id="{48F26E64-C0BB-4A8D-BF08-0F3232AD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30" y="622369"/>
            <a:ext cx="9129835" cy="57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16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Infographic: Gaming Is Not a Question of Age or Gender | Statis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5500E64-B580-47AD-AA3F-9D77716B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146" name="Picture 2" descr="相關圖片">
            <a:extLst>
              <a:ext uri="{FF2B5EF4-FFF2-40B4-BE49-F238E27FC236}">
                <a16:creationId xmlns:a16="http://schemas.microsoft.com/office/drawing/2014/main" id="{5A86356D-FA0E-442A-89B4-E915FB4A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27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「internet use, gender differences」的圖片搜尋結果">
            <a:extLst>
              <a:ext uri="{FF2B5EF4-FFF2-40B4-BE49-F238E27FC236}">
                <a16:creationId xmlns:a16="http://schemas.microsoft.com/office/drawing/2014/main" id="{9363D4DC-4DFB-472D-94CA-DE817A5A6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8" descr="「internet use, gender differences」的圖片搜尋結果">
            <a:extLst>
              <a:ext uri="{FF2B5EF4-FFF2-40B4-BE49-F238E27FC236}">
                <a16:creationId xmlns:a16="http://schemas.microsoft.com/office/drawing/2014/main" id="{ABEF2D06-1089-419D-AC70-D0D0AF3AFA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78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83ABE59-1DEF-4B01-815C-4B5ED7CD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42" name="Picture 2" descr="「internet addiction」的圖片搜尋結果">
            <a:extLst>
              <a:ext uri="{FF2B5EF4-FFF2-40B4-BE49-F238E27FC236}">
                <a16:creationId xmlns:a16="http://schemas.microsoft.com/office/drawing/2014/main" id="{307AEC29-3177-4732-B912-E3B5A079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7425" cy="65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15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186" y="856580"/>
            <a:ext cx="4707744" cy="51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27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536F35-DFAF-4195-92C4-B93BB430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F741F6A-9B92-43CF-ADCF-3B7D39CA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「中國 網癮 收費」的圖片搜尋結果">
            <a:extLst>
              <a:ext uri="{FF2B5EF4-FFF2-40B4-BE49-F238E27FC236}">
                <a16:creationId xmlns:a16="http://schemas.microsoft.com/office/drawing/2014/main" id="{BAA909FB-3F26-46BE-B388-8E77AB3F1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4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中國的經驗：私營營隊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軍事化管理，並未帶入醫療的觀點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缺乏品管機制，良莠不齊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收費昂貴，但不見得有效果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甚至有導致參加者死亡的例子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64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38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Picture 2" descr="https://ichef.bbci.co.uk/news/660/cpsprodpb/1F42/production/_97320080_gettyimages-73714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25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18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1138" name="Picture 2" descr="https://secure.i.telegraph.co.uk/multimedia/archive/03164/00191991_3164676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74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436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B628704-80A3-4336-9051-77C4EE882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765175"/>
            <a:ext cx="8027987" cy="60928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zh-TW" altLang="zh-TW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50EE3BE-A458-4745-872B-17DE45912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/>
          </a:p>
        </p:txBody>
      </p:sp>
      <p:pic>
        <p:nvPicPr>
          <p:cNvPr id="46084" name="Picture 4" descr="pleasure_addiction">
            <a:extLst>
              <a:ext uri="{FF2B5EF4-FFF2-40B4-BE49-F238E27FC236}">
                <a16:creationId xmlns:a16="http://schemas.microsoft.com/office/drawing/2014/main" id="{448C3BE0-EDD4-4DCE-AFCE-28478A29E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8" y="0"/>
            <a:ext cx="56991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417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3186" name="Picture 2" descr="ç¸éåç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460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4210" name="Picture 2" descr="ç¸éåç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5154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42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6258" name="Picture 2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79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162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E2AD7A-3280-4B20-98D5-C38ED4E5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3AFE60A-F601-4DB3-B41A-BACA41D4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5A5F47-B002-4AC0-BA26-B100C5D9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9769"/>
            <a:ext cx="580072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43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45EA1AF-1885-4644-87D7-86052088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0"/>
            <a:ext cx="4968551" cy="654699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B720067-99C0-4B05-9C90-5C2B90D2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12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8CB6636-3CF4-4340-9C4A-DD312D85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063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網路成癮的自助原則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7C0DDA3-81C5-430A-8E36-B1DBA691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03668"/>
            <a:ext cx="7886700" cy="4351338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確認問題的根源（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Identify the root cause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學習掌握生活（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Learn to Handle the life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培養社會支持（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Develop Social Support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隨時記錄（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Keep the Records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設限（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Set the Limits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轉移生活重心（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Switch the Activities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維持專注（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Stay Focused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FAF03F6-5094-4B19-B0AC-35B749FF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/>
              <a:t>45</a:t>
            </a:fld>
            <a:endParaRPr lang="en-US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A723ED7-4461-794F-B3A1-5211874F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-24263"/>
            <a:ext cx="3059832" cy="6807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234883-5805-4A40-A9A7-4D18809C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28" y="3976402"/>
            <a:ext cx="4525250" cy="27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6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FAE857-8CA4-47E5-85C3-C00569D0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8688"/>
            <a:ext cx="7886700" cy="1325563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上網不上癮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538D7D-E845-4763-8FC3-09B035DC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41" y="1352675"/>
            <a:ext cx="8496944" cy="4351338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設定「不使用智慧型手機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與網路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」的時間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設定「使用智慧型手機或網路」的場域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將手機或上網裝置放在離身邊較遠的地方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設定查看智慧型手機或上網裝置的頻率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推動「可預期斷網」（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Predictable time off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）制度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網路過濾器</a:t>
            </a:r>
            <a:r>
              <a:rPr lang="en-US" altLang="zh-CN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網站內容過濾、時間管理、遠端管理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Screen time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螢幕時間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數位解毒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Digital Detox</a:t>
            </a:r>
          </a:p>
          <a:p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D54C90-212F-405E-A14E-74A18058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/>
              <a:t>46</a:t>
            </a:fld>
            <a:endParaRPr lang="zh-TW" altLang="en-US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4FCE36B-2583-5F43-82A0-161FFDF8F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5365998"/>
            <a:ext cx="2580228" cy="14920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4C04BDF-9BFB-6D45-BBA8-A54DBDB04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844" y="5174265"/>
            <a:ext cx="2907815" cy="16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2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8CB6636-3CF4-4340-9C4A-DD312D85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91970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家庭成員的角色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7C0DDA3-81C5-430A-8E36-B1DBA691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做一個良好的模範（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Set a good personal example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利用支持改變個案（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Drag him out of the pit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聆聽與互動（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Listen and Interact with them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鼓勵與促進替代性活動（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Encourage and Facilitate Alternative Activates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監督與限制網路使用（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Supervise and Restrict the Internet Use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利用諮商輔導或治療資源（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Use Sources of Counseling or Treatment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FAF03F6-5094-4B19-B0AC-35B749FF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79C09F3-18B8-0B43-AE09-283BB6B3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5025307"/>
            <a:ext cx="2078975" cy="19978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32FE03D-64A2-1546-8AB1-7056A1E0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29" y="5406025"/>
            <a:ext cx="2000951" cy="13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9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4800" y="1676400"/>
            <a:ext cx="7950200" cy="3840163"/>
          </a:xfrm>
        </p:spPr>
        <p:txBody>
          <a:bodyPr/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Role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：以身作則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Real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：回歸現實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Rule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：建立規範</a:t>
            </a:r>
          </a:p>
        </p:txBody>
      </p:sp>
      <p:pic>
        <p:nvPicPr>
          <p:cNvPr id="238594" name="Picture 2" descr="http://pgw.udn.com.tw/gw/photo.php?u=http://uc.udn.com.tw/photo/2015/09/05/1/1280035.jpg&amp;sl=W&amp;fw=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-1"/>
            <a:ext cx="5724128" cy="6858000"/>
          </a:xfrm>
          <a:prstGeom prst="rect">
            <a:avLst/>
          </a:prstGeom>
          <a:noFill/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9DA0737-EDCA-2B4E-84DD-0A58CB22F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7" y="3596480"/>
            <a:ext cx="3367706" cy="25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2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l="-8873" r="-8873"/>
          <a:stretch>
            <a:fillRect/>
          </a:stretch>
        </p:blipFill>
        <p:spPr>
          <a:xfrm>
            <a:off x="3448" y="0"/>
            <a:ext cx="9622104" cy="6858000"/>
          </a:xfrm>
        </p:spPr>
      </p:pic>
    </p:spTree>
    <p:extLst>
      <p:ext uri="{BB962C8B-B14F-4D97-AF65-F5344CB8AC3E}">
        <p14:creationId xmlns:p14="http://schemas.microsoft.com/office/powerpoint/2010/main" val="290307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25661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10" y="116631"/>
            <a:ext cx="8580561" cy="656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118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16929" b="16929"/>
          <a:stretch>
            <a:fillRect/>
          </a:stretch>
        </p:blipFill>
        <p:spPr>
          <a:xfrm>
            <a:off x="19389" y="365126"/>
            <a:ext cx="9077048" cy="6127748"/>
          </a:xfrm>
        </p:spPr>
      </p:pic>
    </p:spTree>
    <p:extLst>
      <p:ext uri="{BB962C8B-B14F-4D97-AF65-F5344CB8AC3E}">
        <p14:creationId xmlns:p14="http://schemas.microsoft.com/office/powerpoint/2010/main" val="669371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l="-25002" r="-25002"/>
          <a:stretch>
            <a:fillRect/>
          </a:stretch>
        </p:blipFill>
        <p:spPr>
          <a:xfrm>
            <a:off x="-1836712" y="50304"/>
            <a:ext cx="12410037" cy="6825043"/>
          </a:xfrm>
        </p:spPr>
      </p:pic>
    </p:spTree>
    <p:extLst>
      <p:ext uri="{BB962C8B-B14F-4D97-AF65-F5344CB8AC3E}">
        <p14:creationId xmlns:p14="http://schemas.microsoft.com/office/powerpoint/2010/main" val="3034758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t="1000" b="1000"/>
          <a:stretch>
            <a:fillRect/>
          </a:stretch>
        </p:blipFill>
        <p:spPr>
          <a:xfrm>
            <a:off x="395536" y="1196752"/>
            <a:ext cx="7180740" cy="4248472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790"/>
            <a:ext cx="9240699" cy="13255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C253E9A-CC4D-AD4A-AE94-7776F04A8ECA}"/>
              </a:ext>
            </a:extLst>
          </p:cNvPr>
          <p:cNvSpPr/>
          <p:nvPr/>
        </p:nvSpPr>
        <p:spPr>
          <a:xfrm>
            <a:off x="107504" y="5085534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Minimize unsupervised adolescent time periods 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減少青少年不受看管的時間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Create more activity, frequently and in structured ways 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多樣、頻繁、結構化活動</a:t>
            </a:r>
            <a:endParaRPr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Delay ‘first drink’ onset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延遲初次飲酒年齡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Base your efforts at a community level-practical and quick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由社區開始，務實、快速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Get your Elected leadership to campaign for this venture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用選票要求政治人物支持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1756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TW" dirty="0">
                <a:latin typeface="BiauKai"/>
                <a:ea typeface="BiauKai"/>
                <a:cs typeface="BiauKai"/>
              </a:rPr>
              <a:t>Contingency management</a:t>
            </a:r>
            <a:br>
              <a:rPr kumimoji="1" lang="en-US" altLang="zh-TW" dirty="0">
                <a:latin typeface="BiauKai"/>
                <a:ea typeface="BiauKai"/>
                <a:cs typeface="BiauKai"/>
              </a:rPr>
            </a:br>
            <a:r>
              <a:rPr kumimoji="1" lang="zh-TW" altLang="en-US" dirty="0">
                <a:latin typeface="BiauKai"/>
                <a:ea typeface="BiauKai"/>
                <a:cs typeface="BiauKai"/>
              </a:rPr>
              <a:t>酬賞管理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675" y="1325858"/>
            <a:ext cx="7886700" cy="4351338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BiauKai"/>
                <a:ea typeface="BiauKai"/>
                <a:cs typeface="BiauKai"/>
              </a:rPr>
              <a:t>酬賞</a:t>
            </a:r>
            <a:r>
              <a:rPr lang="zh-TW" altLang="zh-TW" dirty="0">
                <a:latin typeface="BiauKai"/>
                <a:ea typeface="BiauKai"/>
                <a:cs typeface="BiauKai"/>
              </a:rPr>
              <a:t>管理</a:t>
            </a:r>
            <a:r>
              <a:rPr lang="zh-TW" altLang="en-US" dirty="0">
                <a:latin typeface="BiauKai"/>
                <a:ea typeface="BiauKai"/>
                <a:cs typeface="BiauKai"/>
              </a:rPr>
              <a:t>：</a:t>
            </a:r>
            <a:r>
              <a:rPr lang="zh-TW" altLang="zh-TW" dirty="0">
                <a:latin typeface="BiauKai"/>
                <a:ea typeface="BiauKai"/>
                <a:cs typeface="BiauKai"/>
              </a:rPr>
              <a:t>對於良好的</a:t>
            </a:r>
            <a:r>
              <a:rPr lang="zh-TW" altLang="en-US" dirty="0">
                <a:latin typeface="BiauKai"/>
                <a:ea typeface="BiauKai"/>
                <a:cs typeface="BiauKai"/>
              </a:rPr>
              <a:t>行為改變</a:t>
            </a:r>
            <a:r>
              <a:rPr lang="zh-TW" altLang="zh-TW" dirty="0">
                <a:latin typeface="BiauKai"/>
                <a:ea typeface="BiauKai"/>
                <a:cs typeface="BiauKai"/>
              </a:rPr>
              <a:t>，給予獎勵措施。</a:t>
            </a:r>
            <a:endParaRPr lang="en-US" altLang="zh-TW" dirty="0">
              <a:latin typeface="BiauKai"/>
              <a:ea typeface="BiauKai"/>
              <a:cs typeface="BiauKai"/>
            </a:endParaRPr>
          </a:p>
          <a:p>
            <a:r>
              <a:rPr lang="zh-TW" altLang="zh-TW" dirty="0">
                <a:latin typeface="BiauKai"/>
                <a:ea typeface="BiauKai"/>
                <a:cs typeface="BiauKai"/>
              </a:rPr>
              <a:t>在考科藍資料庫，收集了十九篇隨機分派臨床試驗文獻，共有四千五百位個案，有十九篇文獻，只有在給予獎勵時，有戒菸療效。</a:t>
            </a:r>
            <a:r>
              <a:rPr lang="en-US" altLang="zh-TW" dirty="0">
                <a:latin typeface="BiauKai"/>
                <a:ea typeface="BiauKai"/>
                <a:cs typeface="BiauKai"/>
              </a:rPr>
              <a:t>(Cahill &amp; </a:t>
            </a:r>
            <a:r>
              <a:rPr lang="en-US" altLang="zh-TW" dirty="0" err="1">
                <a:latin typeface="BiauKai"/>
                <a:ea typeface="BiauKai"/>
                <a:cs typeface="BiauKai"/>
              </a:rPr>
              <a:t>Perera</a:t>
            </a:r>
            <a:r>
              <a:rPr lang="en-US" altLang="zh-TW" dirty="0">
                <a:latin typeface="BiauKai"/>
                <a:ea typeface="BiauKai"/>
                <a:cs typeface="BiauKai"/>
              </a:rPr>
              <a:t>, 2011)</a:t>
            </a:r>
            <a:r>
              <a:rPr lang="zh-TW" altLang="zh-TW" dirty="0">
                <a:latin typeface="BiauKai"/>
                <a:ea typeface="BiauKai"/>
                <a:cs typeface="BiauKai"/>
              </a:rPr>
              <a:t>有一篇文獻，個案數為</a:t>
            </a:r>
            <a:r>
              <a:rPr lang="en-US" altLang="zh-TW" dirty="0">
                <a:latin typeface="BiauKai"/>
                <a:ea typeface="BiauKai"/>
                <a:cs typeface="BiauKai"/>
              </a:rPr>
              <a:t>878</a:t>
            </a:r>
            <a:r>
              <a:rPr lang="zh-TW" altLang="zh-TW" dirty="0">
                <a:latin typeface="BiauKai"/>
                <a:ea typeface="BiauKai"/>
                <a:cs typeface="BiauKai"/>
              </a:rPr>
              <a:t>，發現把主要獎勵延後到治療期間結束之後，可以有六個月以上的長期戒菸療效。</a:t>
            </a:r>
            <a:r>
              <a:rPr lang="en-US" altLang="zh-TW" dirty="0">
                <a:latin typeface="BiauKai"/>
                <a:ea typeface="BiauKai"/>
                <a:cs typeface="BiauKai"/>
              </a:rPr>
              <a:t>(</a:t>
            </a:r>
            <a:r>
              <a:rPr lang="en-US" altLang="zh-TW" dirty="0" err="1">
                <a:latin typeface="BiauKai"/>
                <a:ea typeface="BiauKai"/>
                <a:cs typeface="BiauKai"/>
              </a:rPr>
              <a:t>Volpp</a:t>
            </a:r>
            <a:r>
              <a:rPr lang="en-US" altLang="zh-TW" dirty="0">
                <a:latin typeface="BiauKai"/>
                <a:ea typeface="BiauKai"/>
                <a:cs typeface="BiauKai"/>
              </a:rPr>
              <a:t> et al., 2009) </a:t>
            </a:r>
            <a:endParaRPr lang="zh-TW" altLang="zh-TW" dirty="0">
              <a:latin typeface="BiauKai"/>
              <a:ea typeface="BiauKai"/>
              <a:cs typeface="BiauKai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BEB4-ED89-4F90-A40A-42F2433E4CD7}" type="slidenum">
              <a:rPr lang="zh-TW" altLang="en-US" smtClean="0"/>
              <a:pPr/>
              <a:t>53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3B889D-A08E-2B4A-954E-9AB37464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093" y="4245816"/>
            <a:ext cx="3790482" cy="24756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170919A-79E1-3547-931E-051012987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76" y="4245817"/>
            <a:ext cx="3732386" cy="24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457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 l="-95062" r="-95062"/>
          <a:stretch>
            <a:fillRect/>
          </a:stretch>
        </p:blipFill>
        <p:spPr>
          <a:xfrm>
            <a:off x="-2628800" y="365126"/>
            <a:ext cx="9812708" cy="612774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59" y="2132518"/>
            <a:ext cx="4482597" cy="436035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004048" y="620688"/>
            <a:ext cx="2585964" cy="170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1" b="1" dirty="0"/>
              <a:t>Carl Hart</a:t>
            </a:r>
            <a:r>
              <a:rPr lang="en-US" altLang="zh-TW" sz="2101" dirty="0"/>
              <a:t> (born 1966) </a:t>
            </a:r>
          </a:p>
          <a:p>
            <a:r>
              <a:rPr lang="en-US" altLang="zh-TW" sz="2101" dirty="0"/>
              <a:t>Professor</a:t>
            </a:r>
          </a:p>
          <a:p>
            <a:r>
              <a:rPr lang="en-US" altLang="zh-TW" sz="2101" dirty="0"/>
              <a:t> </a:t>
            </a:r>
            <a:r>
              <a:rPr lang="en-US" altLang="zh-TW" sz="2101" dirty="0">
                <a:hlinkClick r:id="rId4" tooltip="Psychology"/>
              </a:rPr>
              <a:t>psychology</a:t>
            </a:r>
            <a:r>
              <a:rPr lang="en-US" altLang="zh-TW" sz="2101" dirty="0"/>
              <a:t>  </a:t>
            </a:r>
          </a:p>
          <a:p>
            <a:r>
              <a:rPr lang="en-US" altLang="zh-TW" sz="2101" dirty="0"/>
              <a:t> </a:t>
            </a:r>
            <a:r>
              <a:rPr lang="en-US" altLang="zh-TW" sz="2101" dirty="0">
                <a:hlinkClick r:id="rId5" tooltip="Columbia University"/>
              </a:rPr>
              <a:t>Columbia University</a:t>
            </a:r>
            <a:r>
              <a:rPr lang="en-US" altLang="zh-TW" sz="2101" dirty="0"/>
              <a:t>.</a:t>
            </a:r>
          </a:p>
          <a:p>
            <a:endParaRPr kumimoji="1" lang="zh-TW" altLang="en-US" sz="2101" dirty="0"/>
          </a:p>
        </p:txBody>
      </p:sp>
    </p:spTree>
    <p:extLst>
      <p:ext uri="{BB962C8B-B14F-4D97-AF65-F5344CB8AC3E}">
        <p14:creationId xmlns:p14="http://schemas.microsoft.com/office/powerpoint/2010/main" val="2513402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</a:rPr>
              <a:pPr/>
              <a:t>55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4994" name="Picture 2" descr="ãInternet, addiction, South Korean, boot camp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9090" name="Picture 2" descr="ãInternet, addiction, South Korean, boot camp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BiauKai"/>
                <a:ea typeface="BiauKai"/>
                <a:cs typeface="BiauKai"/>
              </a:rPr>
              <a:t>更好的實證的快樂教育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84784"/>
            <a:ext cx="4879454" cy="435133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>
                <a:latin typeface="BiauKai"/>
                <a:ea typeface="BiauKai"/>
                <a:cs typeface="BiauKai"/>
              </a:rPr>
              <a:t>正向心理學</a:t>
            </a:r>
            <a:endParaRPr lang="en-US" altLang="zh-TW" dirty="0">
              <a:latin typeface="BiauKai"/>
              <a:ea typeface="BiauKai"/>
              <a:cs typeface="BiauKai"/>
            </a:endParaRPr>
          </a:p>
          <a:p>
            <a:r>
              <a:rPr lang="zh-TW" altLang="en-US" b="1" dirty="0">
                <a:latin typeface="BiauKai"/>
                <a:ea typeface="BiauKai"/>
                <a:cs typeface="BiauKai"/>
              </a:rPr>
              <a:t>這一生的幸福計劃</a:t>
            </a:r>
            <a:r>
              <a:rPr lang="en-US" altLang="zh-TW" dirty="0">
                <a:latin typeface="BiauKai"/>
                <a:ea typeface="BiauKai"/>
                <a:cs typeface="BiauKai"/>
              </a:rPr>
              <a:t>The How of Happiness</a:t>
            </a:r>
          </a:p>
          <a:p>
            <a:r>
              <a:rPr lang="zh-TW" altLang="en-US" dirty="0">
                <a:latin typeface="BiauKai"/>
                <a:ea typeface="BiauKai"/>
                <a:cs typeface="BiauKai"/>
              </a:rPr>
              <a:t>快樂只需內找！不需改變外在境遇也能快樂！後天可以克服先天的不快樂！物質財富、整形並不會讓自己更快樂～</a:t>
            </a:r>
            <a:endParaRPr lang="en-US" altLang="zh-TW" dirty="0">
              <a:latin typeface="BiauKai"/>
              <a:ea typeface="BiauKai"/>
              <a:cs typeface="BiauKai"/>
            </a:endParaRP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en-US" dirty="0"/>
              <a:t>Professor Sonja Lyubomirsky </a:t>
            </a:r>
            <a:br>
              <a:rPr lang="en-US" dirty="0"/>
            </a:br>
            <a:r>
              <a:rPr lang="en-US" dirty="0"/>
              <a:t> UC Riverside psychology department. </a:t>
            </a:r>
          </a:p>
          <a:p>
            <a:pPr marL="0" indent="0">
              <a:buNone/>
            </a:pPr>
            <a:r>
              <a:rPr lang="en-US" altLang="zh-TW" dirty="0">
                <a:hlinkClick r:id="rId2"/>
              </a:rPr>
              <a:t>https://www.youtube.com/watch?v=hsPpaHbvfQs&amp;feature=youtu.be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135D40C-8D63-094E-8DED-F1E29217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157" y="1274129"/>
            <a:ext cx="3112871" cy="23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8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90EB69-43D5-CC46-A405-F3676682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" y="44103"/>
            <a:ext cx="9057424" cy="1143000"/>
          </a:xfrm>
        </p:spPr>
        <p:txBody>
          <a:bodyPr>
            <a:noAutofit/>
          </a:bodyPr>
          <a:lstStyle/>
          <a:p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美國兒科醫學會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3C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產品使用建議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(2016</a:t>
            </a:r>
            <a:r>
              <a:rPr kumimoji="1"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年版</a:t>
            </a:r>
            <a: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br>
              <a:rPr kumimoji="1"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kumimoji="1"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6E7931-A9D2-8F45-A8D5-5691F16FB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5" y="816820"/>
            <a:ext cx="8970850" cy="59046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強調回歸</a:t>
            </a:r>
            <a:r>
              <a:rPr kumimoji="1"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健康生活型態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自然能控制網路使用時間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一歲半以下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嬰幼兒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不應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接觸數位媒體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視訊除外。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一歲半至二歲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幼兒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父母應選擇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高品質數位內容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陪伴觀賞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·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避免幼兒單獨使用。</a:t>
            </a:r>
          </a:p>
          <a:p>
            <a:pPr marL="0" indent="0">
              <a:buNone/>
            </a:pP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二至五歲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幼童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應限制螢幕時間在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每天一小時以內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必需是高品質數位內容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父母陪伴觀賞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協助讓幼童了解內容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。避免讓數位媒體</a:t>
            </a:r>
            <a:r>
              <a:rPr kumimoji="1"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成為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安撫孩子情緒的唯一方式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這將有礙合理設限以及發展他們的情緒調節能力。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臥室、用餐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時間、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親子休閒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父母和孩子都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不應使用螢幕媒體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，應將手機設定為勿擾模式。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睡前一小時不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應使用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螢幕媒體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，睡前應將螢幕媒體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拿出臥室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五至十八歲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兒童青少年家長應對</a:t>
            </a:r>
            <a:r>
              <a:rPr kumimoji="1"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其發展年齡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與個別性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制定家庭媒體使用計畫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(Family media use plan),</a:t>
            </a:r>
            <a:r>
              <a:rPr kumimoji="1"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持續地</a:t>
            </a:r>
            <a:r>
              <a:rPr kumimoji="1" lang="zh-CN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限制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每日媒體使用與內容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CN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</a:t>
            </a:r>
            <a:r>
              <a:rPr kumimoji="1"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至十八歲兒童青少年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每天應有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一小時運動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以及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八至十二小時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的充足睡眠。父母應持續與見童青少年溝通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網路友誼、安全性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、禮儀，</a:t>
            </a:r>
            <a:r>
              <a:rPr kumimoji="1" lang="zh-TW" altLang="en-US" sz="24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避免罷凌、性訊息與誘惑、個資洩漏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2603F0-1E6D-7E43-BF14-248A9003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/>
              <a:t>58</a:t>
            </a:fld>
            <a:endParaRPr lang="zh-TW" altLang="en-US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015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C334E0-6C49-CE46-9D08-62F5D3F4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5" y="118306"/>
            <a:ext cx="8335838" cy="1325563"/>
          </a:xfrm>
        </p:spPr>
        <p:txBody>
          <a:bodyPr>
            <a:normAutofit fontScale="90000"/>
          </a:bodyPr>
          <a:lstStyle/>
          <a:p>
            <a:r>
              <a:rPr lang="en-US" altLang="zh-TW" sz="2800" dirty="0"/>
              <a:t>The National Sleep </a:t>
            </a:r>
            <a:br>
              <a:rPr lang="en-US" altLang="zh-TW" sz="2800" dirty="0"/>
            </a:br>
            <a:r>
              <a:rPr lang="en-US" altLang="zh-TW" sz="2800" dirty="0"/>
              <a:t>Foundation (NSF) 2015 </a:t>
            </a:r>
            <a:br>
              <a:rPr lang="en-US" altLang="zh-TW" sz="2800" dirty="0"/>
            </a:br>
            <a:r>
              <a:rPr lang="en-US" altLang="zh-TW" sz="2800" dirty="0"/>
              <a:t>The Recommended Sleep </a:t>
            </a:r>
            <a:br>
              <a:rPr lang="en-US" altLang="zh-TW" sz="2800" dirty="0"/>
            </a:br>
            <a:r>
              <a:rPr lang="en-US" altLang="zh-TW" sz="2800" dirty="0"/>
              <a:t>ranges</a:t>
            </a:r>
            <a:endParaRPr kumimoji="1" lang="zh-TW" altLang="en-US" sz="2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52A532-8196-C742-A7B7-9B2382A7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3869"/>
            <a:ext cx="4427984" cy="5095044"/>
          </a:xfrm>
        </p:spPr>
        <p:txBody>
          <a:bodyPr>
            <a:normAutofit lnSpcReduction="10000"/>
          </a:bodyPr>
          <a:lstStyle/>
          <a:p>
            <a:r>
              <a:rPr lang="en-US" altLang="zh-TW" sz="1800" dirty="0"/>
              <a:t>Newborns (0-3 months): Sleep range narrowed to 14-17 hours each day </a:t>
            </a:r>
          </a:p>
          <a:p>
            <a:r>
              <a:rPr lang="en-US" altLang="zh-TW" sz="1800" dirty="0"/>
              <a:t>Infants (4-11 months): Sleep range widened two hours to 12-15 hours </a:t>
            </a:r>
          </a:p>
          <a:p>
            <a:r>
              <a:rPr lang="en-US" altLang="zh-TW" sz="1800" dirty="0"/>
              <a:t>Toddlers (1-2 years): Sleep range widened by one hour to 11-14 hours </a:t>
            </a:r>
          </a:p>
          <a:p>
            <a:r>
              <a:rPr lang="en-US" altLang="zh-TW" sz="1800" dirty="0"/>
              <a:t>Preschoolers (3-5): Sleep range widened by one hour to 10-13 hours </a:t>
            </a:r>
          </a:p>
          <a:p>
            <a:r>
              <a:rPr lang="en-US" altLang="zh-TW" sz="1800" dirty="0"/>
              <a:t>School age children (6-13): Sleep range widened by one hour to 9-11 hours </a:t>
            </a:r>
          </a:p>
          <a:p>
            <a:r>
              <a:rPr lang="en-US" altLang="zh-TW" sz="1800" dirty="0"/>
              <a:t>Teenagers (14-17): Sleep range widened by one hour to 8-10 hours </a:t>
            </a:r>
          </a:p>
          <a:p>
            <a:r>
              <a:rPr lang="en-US" altLang="zh-TW" sz="1800" dirty="0"/>
              <a:t>Younger adults (18-25): Sleep range is 7-9 hours </a:t>
            </a:r>
          </a:p>
          <a:p>
            <a:r>
              <a:rPr lang="en-US" altLang="zh-TW" sz="1800" dirty="0"/>
              <a:t>Adults (26-64): Sleep range did not change and remains 7-9 hours</a:t>
            </a:r>
          </a:p>
          <a:p>
            <a:r>
              <a:rPr lang="en-US" altLang="zh-TW" sz="1800" dirty="0"/>
              <a:t>Older adults (65+): Sleep range is 7-8 hours </a:t>
            </a:r>
          </a:p>
          <a:p>
            <a:endParaRPr lang="en-US" altLang="zh-TW" sz="1800" dirty="0"/>
          </a:p>
          <a:p>
            <a:endParaRPr kumimoji="1" lang="zh-TW" altLang="en-US" sz="1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6A940C-DDED-784B-A4F8-37E929832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CF61-D8F9-44FA-A562-931DD962A372}" type="slidenum">
              <a:rPr lang="zh-TW" altLang="en-US" smtClean="0"/>
              <a:pPr>
                <a:defRPr/>
              </a:pPr>
              <a:t>59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04C1F8-2589-9F4B-96A1-66AC0FE33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43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日期版面配置區 1">
            <a:extLst>
              <a:ext uri="{FF2B5EF4-FFF2-40B4-BE49-F238E27FC236}">
                <a16:creationId xmlns:a16="http://schemas.microsoft.com/office/drawing/2014/main" id="{1498A753-2E7E-42E9-BE08-C052110BA9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1390F6-3153-4832-A48D-21C7FF29CF99}" type="datetime1">
              <a:rPr kumimoji="0" lang="zh-TW" altLang="en-US" sz="1400" smtClean="0"/>
              <a:pPr>
                <a:spcBef>
                  <a:spcPct val="0"/>
                </a:spcBef>
                <a:buFontTx/>
                <a:buNone/>
              </a:pPr>
              <a:t>2020/4/23</a:t>
            </a:fld>
            <a:endParaRPr kumimoji="0" lang="en-US" altLang="zh-TW" sz="1400"/>
          </a:p>
        </p:txBody>
      </p:sp>
      <p:sp>
        <p:nvSpPr>
          <p:cNvPr id="26627" name="投影片編號版面配置區 3">
            <a:extLst>
              <a:ext uri="{FF2B5EF4-FFF2-40B4-BE49-F238E27FC236}">
                <a16:creationId xmlns:a16="http://schemas.microsoft.com/office/drawing/2014/main" id="{D8C618CE-2509-4FD1-A6B6-3F9835FD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492435-5A14-4DE4-85A1-0E32815475F5}" type="slidenum">
              <a:rPr kumimoji="0" lang="zh-TW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kumimoji="0" lang="en-US" altLang="zh-TW" sz="1400"/>
          </a:p>
        </p:txBody>
      </p:sp>
      <p:sp>
        <p:nvSpPr>
          <p:cNvPr id="26629" name="Rectangle 2">
            <a:extLst>
              <a:ext uri="{FF2B5EF4-FFF2-40B4-BE49-F238E27FC236}">
                <a16:creationId xmlns:a16="http://schemas.microsoft.com/office/drawing/2014/main" id="{338B89B9-C4FD-4DA6-A1C1-B2826721A3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04813"/>
            <a:ext cx="8229600" cy="1166812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網路經驗的吸力</a:t>
            </a:r>
          </a:p>
        </p:txBody>
      </p:sp>
      <p:sp>
        <p:nvSpPr>
          <p:cNvPr id="26630" name="Rectangle 3">
            <a:extLst>
              <a:ext uri="{FF2B5EF4-FFF2-40B4-BE49-F238E27FC236}">
                <a16:creationId xmlns:a16="http://schemas.microsoft.com/office/drawing/2014/main" id="{1EEA512F-4C18-4E58-9A95-4E28C1747DB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8108" y="1635336"/>
            <a:ext cx="8364537" cy="4488309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同步空間的立即回饋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隨時上網都有人理你</a:t>
            </a:r>
          </a:p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連續增強與間歇增強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有時馬上得到滿足，有時要努力很久才得到滿足</a:t>
            </a:r>
          </a:p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匿名化身的挫折與喜悅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扮演不同角色會遇到挫折與挑戰，更會得到成就與快樂</a:t>
            </a:r>
          </a:p>
          <a:p>
            <a:pPr eaLnBrk="1" hangingPunct="1"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網路情色與暴力的致命吸引力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情色激感官讓人一再想要上網</a:t>
            </a:r>
          </a:p>
        </p:txBody>
      </p:sp>
    </p:spTree>
    <p:extLst>
      <p:ext uri="{BB962C8B-B14F-4D97-AF65-F5344CB8AC3E}">
        <p14:creationId xmlns:p14="http://schemas.microsoft.com/office/powerpoint/2010/main" val="1431131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2C5051-3DDC-BA4C-B9CD-8258083F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網路成癮與霸凌求助資源</a:t>
            </a:r>
            <a:b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kumimoji="1"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957DAC-29E4-604E-9B63-15AE308B5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6652"/>
            <a:ext cx="5166816" cy="6264696"/>
          </a:xfrm>
        </p:spPr>
        <p:txBody>
          <a:bodyPr>
            <a:normAutofit/>
          </a:bodyPr>
          <a:lstStyle/>
          <a:p>
            <a:endParaRPr kumimoji="1"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台灣網路成癮</a:t>
            </a:r>
            <a:r>
              <a:rPr kumimoji="1" lang="zh-TW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防治學會</a:t>
            </a:r>
            <a:r>
              <a:rPr kumimoji="1" lang="en-US" altLang="zh-TW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http://</a:t>
            </a:r>
            <a:r>
              <a:rPr kumimoji="1" lang="en-US" altLang="zh-TW" sz="20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iaptc.asia.edu.tw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en-US" altLang="zh-TW" sz="20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tw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/home </a:t>
            </a:r>
          </a:p>
          <a:p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兒童福利聯盟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</a:p>
          <a:p>
            <a:pPr marL="0" indent="0">
              <a:buNone/>
            </a:pP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未滿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歲兒童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0800-003-123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到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歲青少年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:0800-001-769</a:t>
            </a:r>
          </a:p>
          <a:p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緊急求助電話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衛生福利部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 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小時安心專線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1925</a:t>
            </a:r>
            <a:r>
              <a:rPr kumimoji="1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依舊愛我</a:t>
            </a:r>
            <a:endParaRPr kumimoji="1"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全國醫院或診所精神科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包括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身心科、兒童精神科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教育部防制校園霸凌專線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0800-200-885 (0800-</a:t>
            </a:r>
            <a:r>
              <a:rPr kumimoji="1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耳鈴鈴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幫幫我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https://csre.edu.tw/bully/message_list.asp</a:t>
            </a:r>
            <a:endParaRPr kumimoji="1"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警察局少年保護專線：</a:t>
            </a:r>
            <a:r>
              <a:rPr kumimoji="1" lang="en-US" altLang="zh-CN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080-005-9595 </a:t>
            </a:r>
            <a:r>
              <a:rPr kumimoji="1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零罷凌</a:t>
            </a:r>
            <a:r>
              <a:rPr kumimoji="1" lang="en-US" altLang="zh-CN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理理我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救我救我</a:t>
            </a:r>
            <a:endParaRPr kumimoji="1"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內政部警察署刑事警察局線上檢舉信箱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https://</a:t>
            </a:r>
            <a:r>
              <a:rPr kumimoji="1" lang="en-US" altLang="zh-TW" sz="20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www.cib.gov.tw</a:t>
            </a:r>
            <a:r>
              <a:rPr kumimoji="1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/service/report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781F3B-47EF-8B49-8828-612B4187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BA122-7153-4E5F-A0F7-99A48F136885}" type="slidenum">
              <a:rPr lang="zh-TW" altLang="en-US" sz="1100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pPr/>
              <a:t>60</a:t>
            </a:fld>
            <a:endParaRPr lang="zh-TW" altLang="en-US" sz="110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08C984C-1D7C-4449-B7AB-C240C0F2A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940" y="-145213"/>
            <a:ext cx="3739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12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標題 1">
            <a:extLst>
              <a:ext uri="{FF2B5EF4-FFF2-40B4-BE49-F238E27FC236}">
                <a16:creationId xmlns:a16="http://schemas.microsoft.com/office/drawing/2014/main" id="{36ABD7E4-60B9-A14B-A974-1553B0221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427843"/>
            <a:ext cx="8568952" cy="85747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報告完畢，敬請指教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 JONKEN99@GMAIL.COM</a:t>
            </a:r>
            <a:b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89442" name="Picture 2">
            <a:extLst>
              <a:ext uri="{FF2B5EF4-FFF2-40B4-BE49-F238E27FC236}">
                <a16:creationId xmlns:a16="http://schemas.microsoft.com/office/drawing/2014/main" id="{20EF7BF0-872C-A042-BA8D-1E21D1FE26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5316"/>
            <a:ext cx="8496944" cy="55754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0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日期版面配置區 1">
            <a:extLst>
              <a:ext uri="{FF2B5EF4-FFF2-40B4-BE49-F238E27FC236}">
                <a16:creationId xmlns:a16="http://schemas.microsoft.com/office/drawing/2014/main" id="{E4075E1E-760A-4A74-896A-A96499E6C6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248070-FC53-4E82-B3E3-49EAAF1FA40F}" type="datetime1">
              <a:rPr kumimoji="0" lang="zh-TW" altLang="en-US" sz="1400" smtClean="0"/>
              <a:pPr>
                <a:spcBef>
                  <a:spcPct val="0"/>
                </a:spcBef>
                <a:buFontTx/>
                <a:buNone/>
              </a:pPr>
              <a:t>2020/4/23</a:t>
            </a:fld>
            <a:endParaRPr kumimoji="0" lang="en-US" altLang="zh-TW" sz="1400"/>
          </a:p>
        </p:txBody>
      </p:sp>
      <p:sp>
        <p:nvSpPr>
          <p:cNvPr id="27651" name="投影片編號版面配置區 3">
            <a:extLst>
              <a:ext uri="{FF2B5EF4-FFF2-40B4-BE49-F238E27FC236}">
                <a16:creationId xmlns:a16="http://schemas.microsoft.com/office/drawing/2014/main" id="{97B08DC3-E111-4DAE-8CF6-0EEA2D06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B5066E-C29D-4CBF-ACFD-1D8B85AF0462}" type="slidenum">
              <a:rPr kumimoji="0" lang="zh-TW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kumimoji="0" lang="en-US" altLang="zh-TW" sz="1400"/>
          </a:p>
        </p:txBody>
      </p:sp>
      <p:sp>
        <p:nvSpPr>
          <p:cNvPr id="27652" name="投影片編號版面配置區 5">
            <a:extLst>
              <a:ext uri="{FF2B5EF4-FFF2-40B4-BE49-F238E27FC236}">
                <a16:creationId xmlns:a16="http://schemas.microsoft.com/office/drawing/2014/main" id="{C0A0F521-3760-4EE6-B8B7-F7BEA59071F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4EAB7E-3784-4C9B-A80D-2C4F6C601460}" type="slidenum">
              <a:rPr kumimoji="0" lang="en-US" altLang="zh-TW" sz="1200">
                <a:latin typeface="Arial Black" panose="020B0A040201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kumimoji="0" lang="en-US" altLang="zh-TW" sz="1200">
              <a:latin typeface="Arial Black" panose="020B0A04020102020204" pitchFamily="34" charset="0"/>
            </a:endParaRPr>
          </a:p>
        </p:txBody>
      </p:sp>
      <p:sp>
        <p:nvSpPr>
          <p:cNvPr id="27653" name="Rectangle 2">
            <a:extLst>
              <a:ext uri="{FF2B5EF4-FFF2-40B4-BE49-F238E27FC236}">
                <a16:creationId xmlns:a16="http://schemas.microsoft.com/office/drawing/2014/main" id="{13B76CD0-6E44-4811-8C69-C43122D286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71500"/>
            <a:ext cx="8229600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現實生活的推力</a:t>
            </a:r>
          </a:p>
        </p:txBody>
      </p:sp>
      <p:sp>
        <p:nvSpPr>
          <p:cNvPr id="27654" name="Rectangle 3">
            <a:extLst>
              <a:ext uri="{FF2B5EF4-FFF2-40B4-BE49-F238E27FC236}">
                <a16:creationId xmlns:a16="http://schemas.microsoft.com/office/drawing/2014/main" id="{FA4DED3B-7C7B-4F1F-B829-D7E9C2A1B0E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1500" y="1571625"/>
            <a:ext cx="8175625" cy="45847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生活問題的避難所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1.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缺乏自尊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同儕疏離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家庭功能不佳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4.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課業壓力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無聊感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其他的心理問題：可能合併其他的心理問題，比如不良的心理狀態：神經質、憂鬱與焦慮等情緒狀態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連帶有精神疾病的症狀：比如躁鬱症、憂鬱症、過動及注意力不足症候群、社交恐懼症等。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1738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isk_factors">
            <a:extLst>
              <a:ext uri="{FF2B5EF4-FFF2-40B4-BE49-F238E27FC236}">
                <a16:creationId xmlns:a16="http://schemas.microsoft.com/office/drawing/2014/main" id="{E741D880-2B5D-43AB-B189-9636C1870F9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063" y="409575"/>
            <a:ext cx="6267450" cy="644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5786446" y="4643446"/>
            <a:ext cx="2928958" cy="5715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FF0000"/>
                </a:solidFill>
              </a:rPr>
              <a:t>Mental Health Problems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5" name="左-右雙向箭號 4"/>
          <p:cNvSpPr/>
          <p:nvPr/>
        </p:nvSpPr>
        <p:spPr>
          <a:xfrm rot="19011038">
            <a:off x="5960539" y="5481518"/>
            <a:ext cx="1214446" cy="571504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58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ienciasecognicao.org/neuroemdebate/wp-content/uploads/2012/10/JUVIEBR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8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9676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2791</Words>
  <Application>Microsoft Office PowerPoint</Application>
  <PresentationFormat>如螢幕大小 (4:3)</PresentationFormat>
  <Paragraphs>259</Paragraphs>
  <Slides>61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61</vt:i4>
      </vt:variant>
    </vt:vector>
  </HeadingPairs>
  <TitlesOfParts>
    <vt:vector size="78" baseType="lpstr">
      <vt:lpstr>BiauKai</vt:lpstr>
      <vt:lpstr>Microsoft YaHei</vt:lpstr>
      <vt:lpstr>Microsoft YaHei</vt:lpstr>
      <vt:lpstr>幼圆</vt:lpstr>
      <vt:lpstr>微軟正黑體</vt:lpstr>
      <vt:lpstr>微軟正黑體</vt:lpstr>
      <vt:lpstr>標楷體</vt:lpstr>
      <vt:lpstr>Arial</vt:lpstr>
      <vt:lpstr>Arial Black</vt:lpstr>
      <vt:lpstr>Calibri</vt:lpstr>
      <vt:lpstr>Calibri Light</vt:lpstr>
      <vt:lpstr>Segoe UI</vt:lpstr>
      <vt:lpstr>Tahoma</vt:lpstr>
      <vt:lpstr>Wingdings</vt:lpstr>
      <vt:lpstr>1_Office 佈景主題</vt:lpstr>
      <vt:lpstr>2_Office 佈景主題</vt:lpstr>
      <vt:lpstr>Office 佈景主題</vt:lpstr>
      <vt:lpstr>網路成癮</vt:lpstr>
      <vt:lpstr>PowerPoint 簡報</vt:lpstr>
      <vt:lpstr>成癮是慢性疾病</vt:lpstr>
      <vt:lpstr>PowerPoint 簡報</vt:lpstr>
      <vt:lpstr>PowerPoint 簡報</vt:lpstr>
      <vt:lpstr>網路經驗的吸力</vt:lpstr>
      <vt:lpstr>現實生活的推力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Signs of Excessive Internet Use</vt:lpstr>
      <vt:lpstr>PowerPoint 簡報</vt:lpstr>
      <vt:lpstr>PowerPoint 簡報</vt:lpstr>
      <vt:lpstr>網路使用習慣自我篩檢量表</vt:lpstr>
      <vt:lpstr>PowerPoint 簡報</vt:lpstr>
      <vt:lpstr>PowerPoint 簡報</vt:lpstr>
      <vt:lpstr>PowerPoint 簡報</vt:lpstr>
      <vt:lpstr>    網路問題行為引發注意 </vt:lpstr>
      <vt:lpstr>PowerPoint 簡報</vt:lpstr>
      <vt:lpstr>      網路經驗的吸力 </vt:lpstr>
      <vt:lpstr>PowerPoint 簡報</vt:lpstr>
      <vt:lpstr>PowerPoint 簡報</vt:lpstr>
      <vt:lpstr>網路成癮者與藥物成癮者大腦之比較</vt:lpstr>
      <vt:lpstr>PowerPoint 簡報</vt:lpstr>
      <vt:lpstr>不同模式使用者的腦變化</vt:lpstr>
      <vt:lpstr>網路成癮是否是疾病的反論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中國的經驗：私營營隊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網路成癮的自助原則</vt:lpstr>
      <vt:lpstr>上網不上癮</vt:lpstr>
      <vt:lpstr>家庭成員的角色</vt:lpstr>
      <vt:lpstr>PowerPoint 簡報</vt:lpstr>
      <vt:lpstr>PowerPoint 簡報</vt:lpstr>
      <vt:lpstr>PowerPoint 簡報</vt:lpstr>
      <vt:lpstr>PowerPoint 簡報</vt:lpstr>
      <vt:lpstr>PowerPoint 簡報</vt:lpstr>
      <vt:lpstr>Contingency management 酬賞管理</vt:lpstr>
      <vt:lpstr>PowerPoint 簡報</vt:lpstr>
      <vt:lpstr>PowerPoint 簡報</vt:lpstr>
      <vt:lpstr>PowerPoint 簡報</vt:lpstr>
      <vt:lpstr>更好的實證的快樂教育</vt:lpstr>
      <vt:lpstr>美國兒科醫學會3C產品使用建議(2016年版) </vt:lpstr>
      <vt:lpstr>The National Sleep  Foundation (NSF) 2015  The Recommended Sleep  ranges</vt:lpstr>
      <vt:lpstr>網路成癮與霸凌求助資源 </vt:lpstr>
      <vt:lpstr>報告完畢，敬請指教! JONKEN99@GMAIL.COM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網路成癮</dc:title>
  <dc:subject/>
  <dc:creator>m35474</dc:creator>
  <cp:keywords/>
  <dc:description/>
  <cp:lastModifiedBy>yuhsinliu87@gmail.com</cp:lastModifiedBy>
  <cp:revision>34</cp:revision>
  <dcterms:created xsi:type="dcterms:W3CDTF">2019-12-13T17:19:42Z</dcterms:created>
  <dcterms:modified xsi:type="dcterms:W3CDTF">2020-04-23T13:11:06Z</dcterms:modified>
  <cp:category/>
</cp:coreProperties>
</file>