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370" r:id="rId3"/>
    <p:sldId id="372" r:id="rId4"/>
    <p:sldId id="373" r:id="rId5"/>
    <p:sldId id="392" r:id="rId6"/>
    <p:sldId id="375" r:id="rId7"/>
    <p:sldId id="376" r:id="rId8"/>
    <p:sldId id="377" r:id="rId9"/>
    <p:sldId id="378" r:id="rId10"/>
    <p:sldId id="379" r:id="rId11"/>
    <p:sldId id="380" r:id="rId12"/>
    <p:sldId id="381" r:id="rId13"/>
    <p:sldId id="382" r:id="rId14"/>
    <p:sldId id="384" r:id="rId15"/>
    <p:sldId id="385" r:id="rId16"/>
    <p:sldId id="386" r:id="rId17"/>
    <p:sldId id="389" r:id="rId18"/>
    <p:sldId id="387" r:id="rId19"/>
    <p:sldId id="390" r:id="rId20"/>
    <p:sldId id="391" r:id="rId21"/>
    <p:sldId id="369" r:id="rId22"/>
    <p:sldId id="362" r:id="rId23"/>
    <p:sldId id="286" r:id="rId24"/>
    <p:sldId id="365" r:id="rId25"/>
    <p:sldId id="364" r:id="rId26"/>
    <p:sldId id="367" r:id="rId27"/>
    <p:sldId id="285" r:id="rId28"/>
    <p:sldId id="368" r:id="rId29"/>
    <p:sldId id="331" r:id="rId30"/>
    <p:sldId id="366" r:id="rId31"/>
    <p:sldId id="332" r:id="rId32"/>
    <p:sldId id="335" r:id="rId33"/>
    <p:sldId id="336" r:id="rId34"/>
    <p:sldId id="337" r:id="rId35"/>
    <p:sldId id="338" r:id="rId36"/>
    <p:sldId id="339" r:id="rId37"/>
    <p:sldId id="340" r:id="rId38"/>
    <p:sldId id="345" r:id="rId39"/>
    <p:sldId id="289" r:id="rId40"/>
    <p:sldId id="290" r:id="rId41"/>
    <p:sldId id="355" r:id="rId42"/>
    <p:sldId id="356" r:id="rId4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CC99"/>
    <a:srgbClr val="FFCCFF"/>
    <a:srgbClr val="33CCCC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55" autoAdjust="0"/>
  </p:normalViewPr>
  <p:slideViewPr>
    <p:cSldViewPr>
      <p:cViewPr varScale="1">
        <p:scale>
          <a:sx n="78" d="100"/>
          <a:sy n="78" d="100"/>
        </p:scale>
        <p:origin x="1594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8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3FBB13-2554-42A0-926F-33E6F1925A52}" type="doc">
      <dgm:prSet loTypeId="urn:microsoft.com/office/officeart/2005/8/layout/arrow2" loCatId="process" qsTypeId="urn:microsoft.com/office/officeart/2005/8/quickstyle/3d1" qsCatId="3D" csTypeId="urn:microsoft.com/office/officeart/2005/8/colors/colorful5" csCatId="colorful" phldr="1"/>
      <dgm:spPr/>
    </dgm:pt>
    <dgm:pt modelId="{E3E47BC4-296A-4AB6-91C2-70BD00B6D7DA}">
      <dgm:prSet phldrT="[文字]"/>
      <dgm:spPr/>
      <dgm:t>
        <a:bodyPr/>
        <a:lstStyle/>
        <a:p>
          <a:r>
            <a:rPr lang="zh-TW" altLang="en-US" dirty="0"/>
            <a:t>體力</a:t>
          </a:r>
        </a:p>
      </dgm:t>
    </dgm:pt>
    <dgm:pt modelId="{3DC8CA99-5C2B-4E45-BADE-61D98728021B}" type="parTrans" cxnId="{EFFFC34A-F52D-4C1B-9812-1A85F0F90093}">
      <dgm:prSet/>
      <dgm:spPr/>
      <dgm:t>
        <a:bodyPr/>
        <a:lstStyle/>
        <a:p>
          <a:endParaRPr lang="zh-TW" altLang="en-US"/>
        </a:p>
      </dgm:t>
    </dgm:pt>
    <dgm:pt modelId="{CAE2E2AB-2380-461E-B5BE-5BFB65EF8566}" type="sibTrans" cxnId="{EFFFC34A-F52D-4C1B-9812-1A85F0F90093}">
      <dgm:prSet/>
      <dgm:spPr/>
      <dgm:t>
        <a:bodyPr/>
        <a:lstStyle/>
        <a:p>
          <a:endParaRPr lang="zh-TW" altLang="en-US"/>
        </a:p>
      </dgm:t>
    </dgm:pt>
    <dgm:pt modelId="{FE43583A-79A4-4BDB-AA53-C5FBA6185876}">
      <dgm:prSet phldrT="[文字]"/>
      <dgm:spPr/>
      <dgm:t>
        <a:bodyPr/>
        <a:lstStyle/>
        <a:p>
          <a:r>
            <a:rPr lang="zh-TW" altLang="en-US" dirty="0"/>
            <a:t>腦力</a:t>
          </a:r>
          <a:br>
            <a:rPr lang="en-US" altLang="zh-TW" dirty="0"/>
          </a:br>
          <a:r>
            <a:rPr lang="zh-TW" altLang="en-US" dirty="0"/>
            <a:t>連結力</a:t>
          </a:r>
        </a:p>
      </dgm:t>
    </dgm:pt>
    <dgm:pt modelId="{A16AAD25-CE17-4C10-B220-7C30922F35E5}" type="parTrans" cxnId="{92E39AAF-64FB-4F9E-9EA0-B1ED14534809}">
      <dgm:prSet/>
      <dgm:spPr/>
      <dgm:t>
        <a:bodyPr/>
        <a:lstStyle/>
        <a:p>
          <a:endParaRPr lang="zh-TW" altLang="en-US"/>
        </a:p>
      </dgm:t>
    </dgm:pt>
    <dgm:pt modelId="{8C956B16-4364-47F5-B8BE-7AB1F4C1931B}" type="sibTrans" cxnId="{92E39AAF-64FB-4F9E-9EA0-B1ED14534809}">
      <dgm:prSet/>
      <dgm:spPr/>
      <dgm:t>
        <a:bodyPr/>
        <a:lstStyle/>
        <a:p>
          <a:endParaRPr lang="zh-TW" altLang="en-US"/>
        </a:p>
      </dgm:t>
    </dgm:pt>
    <dgm:pt modelId="{DFD96125-FE70-447D-BEBD-92A128110AFD}">
      <dgm:prSet phldrT="[文字]"/>
      <dgm:spPr/>
      <dgm:t>
        <a:bodyPr/>
        <a:lstStyle/>
        <a:p>
          <a:r>
            <a:rPr lang="zh-TW" altLang="en-US" dirty="0"/>
            <a:t>活力</a:t>
          </a:r>
        </a:p>
      </dgm:t>
    </dgm:pt>
    <dgm:pt modelId="{EE1D7DD8-20D0-48BD-82C8-31F4B93A2935}" type="parTrans" cxnId="{AEAEDB69-3CC8-46EB-B7DA-9316AA585A30}">
      <dgm:prSet/>
      <dgm:spPr/>
      <dgm:t>
        <a:bodyPr/>
        <a:lstStyle/>
        <a:p>
          <a:endParaRPr lang="zh-TW" altLang="en-US"/>
        </a:p>
      </dgm:t>
    </dgm:pt>
    <dgm:pt modelId="{752043BD-9A4C-43BB-A821-1DC8E480C19A}" type="sibTrans" cxnId="{AEAEDB69-3CC8-46EB-B7DA-9316AA585A30}">
      <dgm:prSet/>
      <dgm:spPr/>
      <dgm:t>
        <a:bodyPr/>
        <a:lstStyle/>
        <a:p>
          <a:endParaRPr lang="zh-TW" altLang="en-US"/>
        </a:p>
      </dgm:t>
    </dgm:pt>
    <dgm:pt modelId="{CE7BA975-FBCC-4720-B8EE-F608317C2E76}">
      <dgm:prSet phldrT="[文字]"/>
      <dgm:spPr/>
      <dgm:t>
        <a:bodyPr/>
        <a:lstStyle/>
        <a:p>
          <a:r>
            <a:rPr lang="zh-TW" altLang="en-US" dirty="0"/>
            <a:t>心力</a:t>
          </a:r>
        </a:p>
      </dgm:t>
    </dgm:pt>
    <dgm:pt modelId="{B4B8C430-E72C-417D-8AC4-D2F1FBA1C0B4}" type="parTrans" cxnId="{455FA31E-9DF4-4044-B58F-B01FAF4F186A}">
      <dgm:prSet/>
      <dgm:spPr/>
      <dgm:t>
        <a:bodyPr/>
        <a:lstStyle/>
        <a:p>
          <a:endParaRPr lang="zh-TW" altLang="en-US"/>
        </a:p>
      </dgm:t>
    </dgm:pt>
    <dgm:pt modelId="{2CCB7EC0-7D42-44D2-9D98-72988FAFD646}" type="sibTrans" cxnId="{455FA31E-9DF4-4044-B58F-B01FAF4F186A}">
      <dgm:prSet/>
      <dgm:spPr/>
      <dgm:t>
        <a:bodyPr/>
        <a:lstStyle/>
        <a:p>
          <a:endParaRPr lang="zh-TW" altLang="en-US"/>
        </a:p>
      </dgm:t>
    </dgm:pt>
    <dgm:pt modelId="{62EA1C81-F3DA-4AD8-AA11-4232F9443581}" type="pres">
      <dgm:prSet presAssocID="{C33FBB13-2554-42A0-926F-33E6F1925A52}" presName="arrowDiagram" presStyleCnt="0">
        <dgm:presLayoutVars>
          <dgm:chMax val="5"/>
          <dgm:dir/>
          <dgm:resizeHandles val="exact"/>
        </dgm:presLayoutVars>
      </dgm:prSet>
      <dgm:spPr/>
    </dgm:pt>
    <dgm:pt modelId="{A3133B04-4D18-45AD-9D79-AC7427363C76}" type="pres">
      <dgm:prSet presAssocID="{C33FBB13-2554-42A0-926F-33E6F1925A52}" presName="arrow" presStyleLbl="bgShp" presStyleIdx="0" presStyleCnt="1"/>
      <dgm:spPr/>
    </dgm:pt>
    <dgm:pt modelId="{A0B57D44-B396-4134-A77A-0BB56F1E07C0}" type="pres">
      <dgm:prSet presAssocID="{C33FBB13-2554-42A0-926F-33E6F1925A52}" presName="arrowDiagram4" presStyleCnt="0"/>
      <dgm:spPr/>
    </dgm:pt>
    <dgm:pt modelId="{EEE52F17-C680-4D87-B9F6-CE90D8342288}" type="pres">
      <dgm:prSet presAssocID="{E3E47BC4-296A-4AB6-91C2-70BD00B6D7DA}" presName="bullet4a" presStyleLbl="node1" presStyleIdx="0" presStyleCnt="4"/>
      <dgm:spPr/>
    </dgm:pt>
    <dgm:pt modelId="{1C6019E5-B5B7-493A-BF80-73C6AED8E6C8}" type="pres">
      <dgm:prSet presAssocID="{E3E47BC4-296A-4AB6-91C2-70BD00B6D7DA}" presName="textBox4a" presStyleLbl="revTx" presStyleIdx="0" presStyleCnt="4">
        <dgm:presLayoutVars>
          <dgm:bulletEnabled val="1"/>
        </dgm:presLayoutVars>
      </dgm:prSet>
      <dgm:spPr/>
    </dgm:pt>
    <dgm:pt modelId="{E02A8EE6-00EE-438D-BADE-CFA3D357427A}" type="pres">
      <dgm:prSet presAssocID="{CE7BA975-FBCC-4720-B8EE-F608317C2E76}" presName="bullet4b" presStyleLbl="node1" presStyleIdx="1" presStyleCnt="4"/>
      <dgm:spPr/>
    </dgm:pt>
    <dgm:pt modelId="{972B3EC0-F07D-4654-8DB9-26F9D5F5B093}" type="pres">
      <dgm:prSet presAssocID="{CE7BA975-FBCC-4720-B8EE-F608317C2E76}" presName="textBox4b" presStyleLbl="revTx" presStyleIdx="1" presStyleCnt="4">
        <dgm:presLayoutVars>
          <dgm:bulletEnabled val="1"/>
        </dgm:presLayoutVars>
      </dgm:prSet>
      <dgm:spPr/>
    </dgm:pt>
    <dgm:pt modelId="{051E92D8-7FFA-4D59-B7A4-D68A0012A29C}" type="pres">
      <dgm:prSet presAssocID="{FE43583A-79A4-4BDB-AA53-C5FBA6185876}" presName="bullet4c" presStyleLbl="node1" presStyleIdx="2" presStyleCnt="4"/>
      <dgm:spPr/>
    </dgm:pt>
    <dgm:pt modelId="{0218D653-728D-49FF-9369-986C46EB3256}" type="pres">
      <dgm:prSet presAssocID="{FE43583A-79A4-4BDB-AA53-C5FBA6185876}" presName="textBox4c" presStyleLbl="revTx" presStyleIdx="2" presStyleCnt="4" custScaleX="148527" custLinFactNeighborX="24779" custLinFactNeighborY="3158">
        <dgm:presLayoutVars>
          <dgm:bulletEnabled val="1"/>
        </dgm:presLayoutVars>
      </dgm:prSet>
      <dgm:spPr/>
    </dgm:pt>
    <dgm:pt modelId="{5B0B96BF-81BA-48C9-B457-0D5BF958D04C}" type="pres">
      <dgm:prSet presAssocID="{DFD96125-FE70-447D-BEBD-92A128110AFD}" presName="bullet4d" presStyleLbl="node1" presStyleIdx="3" presStyleCnt="4"/>
      <dgm:spPr/>
    </dgm:pt>
    <dgm:pt modelId="{9615A88E-A34A-42C3-9D3B-A131CC2DF1B5}" type="pres">
      <dgm:prSet presAssocID="{DFD96125-FE70-447D-BEBD-92A128110AFD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5C164104-4E79-49CB-A3D1-3C91C470E59E}" type="presOf" srcId="{FE43583A-79A4-4BDB-AA53-C5FBA6185876}" destId="{0218D653-728D-49FF-9369-986C46EB3256}" srcOrd="0" destOrd="0" presId="urn:microsoft.com/office/officeart/2005/8/layout/arrow2"/>
    <dgm:cxn modelId="{455FA31E-9DF4-4044-B58F-B01FAF4F186A}" srcId="{C33FBB13-2554-42A0-926F-33E6F1925A52}" destId="{CE7BA975-FBCC-4720-B8EE-F608317C2E76}" srcOrd="1" destOrd="0" parTransId="{B4B8C430-E72C-417D-8AC4-D2F1FBA1C0B4}" sibTransId="{2CCB7EC0-7D42-44D2-9D98-72988FAFD646}"/>
    <dgm:cxn modelId="{93D44A30-E5A3-424C-8AD8-6BFFAB465289}" type="presOf" srcId="{C33FBB13-2554-42A0-926F-33E6F1925A52}" destId="{62EA1C81-F3DA-4AD8-AA11-4232F9443581}" srcOrd="0" destOrd="0" presId="urn:microsoft.com/office/officeart/2005/8/layout/arrow2"/>
    <dgm:cxn modelId="{10379746-34DE-451D-850A-451B667247BA}" type="presOf" srcId="{E3E47BC4-296A-4AB6-91C2-70BD00B6D7DA}" destId="{1C6019E5-B5B7-493A-BF80-73C6AED8E6C8}" srcOrd="0" destOrd="0" presId="urn:microsoft.com/office/officeart/2005/8/layout/arrow2"/>
    <dgm:cxn modelId="{AEAEDB69-3CC8-46EB-B7DA-9316AA585A30}" srcId="{C33FBB13-2554-42A0-926F-33E6F1925A52}" destId="{DFD96125-FE70-447D-BEBD-92A128110AFD}" srcOrd="3" destOrd="0" parTransId="{EE1D7DD8-20D0-48BD-82C8-31F4B93A2935}" sibTransId="{752043BD-9A4C-43BB-A821-1DC8E480C19A}"/>
    <dgm:cxn modelId="{EFFFC34A-F52D-4C1B-9812-1A85F0F90093}" srcId="{C33FBB13-2554-42A0-926F-33E6F1925A52}" destId="{E3E47BC4-296A-4AB6-91C2-70BD00B6D7DA}" srcOrd="0" destOrd="0" parTransId="{3DC8CA99-5C2B-4E45-BADE-61D98728021B}" sibTransId="{CAE2E2AB-2380-461E-B5BE-5BFB65EF8566}"/>
    <dgm:cxn modelId="{090B4D92-521C-4AAE-BE71-07F6BB022EB4}" type="presOf" srcId="{DFD96125-FE70-447D-BEBD-92A128110AFD}" destId="{9615A88E-A34A-42C3-9D3B-A131CC2DF1B5}" srcOrd="0" destOrd="0" presId="urn:microsoft.com/office/officeart/2005/8/layout/arrow2"/>
    <dgm:cxn modelId="{92E39AAF-64FB-4F9E-9EA0-B1ED14534809}" srcId="{C33FBB13-2554-42A0-926F-33E6F1925A52}" destId="{FE43583A-79A4-4BDB-AA53-C5FBA6185876}" srcOrd="2" destOrd="0" parTransId="{A16AAD25-CE17-4C10-B220-7C30922F35E5}" sibTransId="{8C956B16-4364-47F5-B8BE-7AB1F4C1931B}"/>
    <dgm:cxn modelId="{388C8CD2-D9CC-44E0-B43D-F525B2166A71}" type="presOf" srcId="{CE7BA975-FBCC-4720-B8EE-F608317C2E76}" destId="{972B3EC0-F07D-4654-8DB9-26F9D5F5B093}" srcOrd="0" destOrd="0" presId="urn:microsoft.com/office/officeart/2005/8/layout/arrow2"/>
    <dgm:cxn modelId="{F3E1D018-D45E-48A5-83AA-B0B68EF8B416}" type="presParOf" srcId="{62EA1C81-F3DA-4AD8-AA11-4232F9443581}" destId="{A3133B04-4D18-45AD-9D79-AC7427363C76}" srcOrd="0" destOrd="0" presId="urn:microsoft.com/office/officeart/2005/8/layout/arrow2"/>
    <dgm:cxn modelId="{126DDEDA-6C32-4901-BFA9-EFABDE02335A}" type="presParOf" srcId="{62EA1C81-F3DA-4AD8-AA11-4232F9443581}" destId="{A0B57D44-B396-4134-A77A-0BB56F1E07C0}" srcOrd="1" destOrd="0" presId="urn:microsoft.com/office/officeart/2005/8/layout/arrow2"/>
    <dgm:cxn modelId="{218AEDE9-77F7-4CDC-82EF-122A6782CE25}" type="presParOf" srcId="{A0B57D44-B396-4134-A77A-0BB56F1E07C0}" destId="{EEE52F17-C680-4D87-B9F6-CE90D8342288}" srcOrd="0" destOrd="0" presId="urn:microsoft.com/office/officeart/2005/8/layout/arrow2"/>
    <dgm:cxn modelId="{FE6C79A0-0F0F-4E70-A559-C91F68AE16C5}" type="presParOf" srcId="{A0B57D44-B396-4134-A77A-0BB56F1E07C0}" destId="{1C6019E5-B5B7-493A-BF80-73C6AED8E6C8}" srcOrd="1" destOrd="0" presId="urn:microsoft.com/office/officeart/2005/8/layout/arrow2"/>
    <dgm:cxn modelId="{D296AB66-01A5-4814-8FD3-03736AEE6CEB}" type="presParOf" srcId="{A0B57D44-B396-4134-A77A-0BB56F1E07C0}" destId="{E02A8EE6-00EE-438D-BADE-CFA3D357427A}" srcOrd="2" destOrd="0" presId="urn:microsoft.com/office/officeart/2005/8/layout/arrow2"/>
    <dgm:cxn modelId="{9467CC76-90A6-4602-BE5C-F100334A4B14}" type="presParOf" srcId="{A0B57D44-B396-4134-A77A-0BB56F1E07C0}" destId="{972B3EC0-F07D-4654-8DB9-26F9D5F5B093}" srcOrd="3" destOrd="0" presId="urn:microsoft.com/office/officeart/2005/8/layout/arrow2"/>
    <dgm:cxn modelId="{4235B89B-FD69-4A8C-88C3-3096D3332FE8}" type="presParOf" srcId="{A0B57D44-B396-4134-A77A-0BB56F1E07C0}" destId="{051E92D8-7FFA-4D59-B7A4-D68A0012A29C}" srcOrd="4" destOrd="0" presId="urn:microsoft.com/office/officeart/2005/8/layout/arrow2"/>
    <dgm:cxn modelId="{EC2542BF-9309-4079-8505-4150BA632158}" type="presParOf" srcId="{A0B57D44-B396-4134-A77A-0BB56F1E07C0}" destId="{0218D653-728D-49FF-9369-986C46EB3256}" srcOrd="5" destOrd="0" presId="urn:microsoft.com/office/officeart/2005/8/layout/arrow2"/>
    <dgm:cxn modelId="{55C70025-4337-4C00-BE3A-0585DD0A1F80}" type="presParOf" srcId="{A0B57D44-B396-4134-A77A-0BB56F1E07C0}" destId="{5B0B96BF-81BA-48C9-B457-0D5BF958D04C}" srcOrd="6" destOrd="0" presId="urn:microsoft.com/office/officeart/2005/8/layout/arrow2"/>
    <dgm:cxn modelId="{C0973079-B468-45BE-9ACE-73BF084CB5C5}" type="presParOf" srcId="{A0B57D44-B396-4134-A77A-0BB56F1E07C0}" destId="{9615A88E-A34A-42C3-9D3B-A131CC2DF1B5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75CB9C-B7B9-46A8-886D-755E5E3214D1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AAE8D481-6241-422A-982A-98BCC99ABCA1}">
      <dgm:prSet phldrT="[文字]"/>
      <dgm:spPr/>
      <dgm:t>
        <a:bodyPr/>
        <a:lstStyle/>
        <a:p>
          <a:r>
            <a:rPr lang="zh-TW" altLang="en-US" dirty="0"/>
            <a:t>教育員工認識憂鬱症，特別是憂鬱症的認知症狀如何影響他們的工作表現</a:t>
          </a:r>
        </a:p>
      </dgm:t>
    </dgm:pt>
    <dgm:pt modelId="{C451441B-DAFA-4A02-971E-F2D988885373}" type="parTrans" cxnId="{8A02304F-C8A0-4691-A0B7-E71E65A5401F}">
      <dgm:prSet/>
      <dgm:spPr/>
      <dgm:t>
        <a:bodyPr/>
        <a:lstStyle/>
        <a:p>
          <a:endParaRPr lang="zh-TW" altLang="en-US"/>
        </a:p>
      </dgm:t>
    </dgm:pt>
    <dgm:pt modelId="{10B42783-18ED-48D3-9F3B-759B412A6C15}" type="sibTrans" cxnId="{8A02304F-C8A0-4691-A0B7-E71E65A5401F}">
      <dgm:prSet/>
      <dgm:spPr/>
      <dgm:t>
        <a:bodyPr/>
        <a:lstStyle/>
        <a:p>
          <a:endParaRPr lang="zh-TW" altLang="en-US"/>
        </a:p>
      </dgm:t>
    </dgm:pt>
    <dgm:pt modelId="{297CD040-8DCF-4049-A518-19ECE83FD3AC}">
      <dgm:prSet/>
      <dgm:spPr/>
      <dgm:t>
        <a:bodyPr/>
        <a:lstStyle/>
        <a:p>
          <a:r>
            <a:rPr lang="zh-TW" altLang="en-US" dirty="0"/>
            <a:t>提高對任一現有的員工協助方案的注意與認識，並強調這些方案也有助於解決像是憂鬱症之類的心理健康問題。</a:t>
          </a:r>
          <a:endParaRPr lang="en-US" altLang="zh-TW" dirty="0"/>
        </a:p>
      </dgm:t>
    </dgm:pt>
    <dgm:pt modelId="{EFAA0895-FE4F-4653-A4D5-CA4FE952B88F}" type="parTrans" cxnId="{D2F99F49-68F0-421B-88A9-851530D0E61A}">
      <dgm:prSet/>
      <dgm:spPr/>
      <dgm:t>
        <a:bodyPr/>
        <a:lstStyle/>
        <a:p>
          <a:endParaRPr lang="zh-TW" altLang="en-US"/>
        </a:p>
      </dgm:t>
    </dgm:pt>
    <dgm:pt modelId="{B2304749-1E3F-4CAF-9EA3-F9E3E697EC28}" type="sibTrans" cxnId="{D2F99F49-68F0-421B-88A9-851530D0E61A}">
      <dgm:prSet/>
      <dgm:spPr/>
      <dgm:t>
        <a:bodyPr/>
        <a:lstStyle/>
        <a:p>
          <a:endParaRPr lang="zh-TW" altLang="en-US"/>
        </a:p>
      </dgm:t>
    </dgm:pt>
    <dgm:pt modelId="{B93F3B28-E852-4B72-A19D-F3C6F84F5F0C}">
      <dgm:prSet/>
      <dgm:spPr/>
      <dgm:t>
        <a:bodyPr/>
        <a:lstStyle/>
        <a:p>
          <a:r>
            <a:rPr lang="zh-TW" altLang="en-US" dirty="0"/>
            <a:t>催生對憂鬱症與其他心理疾病的接納的文化，因為跟糖尿病與氣喘沒什麼不同。</a:t>
          </a:r>
          <a:endParaRPr lang="en-US" altLang="zh-TW" dirty="0"/>
        </a:p>
      </dgm:t>
    </dgm:pt>
    <dgm:pt modelId="{83289B15-9938-4519-AB94-ACE0C47590E4}" type="parTrans" cxnId="{4598DA0C-B3E5-4B9F-9247-F1A608D5ED67}">
      <dgm:prSet/>
      <dgm:spPr/>
      <dgm:t>
        <a:bodyPr/>
        <a:lstStyle/>
        <a:p>
          <a:endParaRPr lang="zh-TW" altLang="en-US"/>
        </a:p>
      </dgm:t>
    </dgm:pt>
    <dgm:pt modelId="{2DCDBEC2-286A-4461-9C2E-9BB5865F60F7}" type="sibTrans" cxnId="{4598DA0C-B3E5-4B9F-9247-F1A608D5ED67}">
      <dgm:prSet/>
      <dgm:spPr/>
      <dgm:t>
        <a:bodyPr/>
        <a:lstStyle/>
        <a:p>
          <a:endParaRPr lang="zh-TW" altLang="en-US"/>
        </a:p>
      </dgm:t>
    </dgm:pt>
    <dgm:pt modelId="{C0659873-3D10-44AA-994E-F3BABED7D5BA}">
      <dgm:prSet/>
      <dgm:spPr/>
      <dgm:t>
        <a:bodyPr/>
        <a:lstStyle/>
        <a:p>
          <a:r>
            <a:rPr lang="zh-TW" altLang="en-US" dirty="0"/>
            <a:t>若有員工提到他們受苦於憂鬱，請轉介給心理健康專家，並確保他們有持續接受協助或治療</a:t>
          </a:r>
          <a:endParaRPr lang="en-US" altLang="zh-TW" dirty="0"/>
        </a:p>
      </dgm:t>
    </dgm:pt>
    <dgm:pt modelId="{D3D0715E-6AE5-4B81-886C-A4321478FD16}" type="parTrans" cxnId="{7F8B70E2-0E90-41AD-8396-33BF1A5E9C53}">
      <dgm:prSet/>
      <dgm:spPr/>
      <dgm:t>
        <a:bodyPr/>
        <a:lstStyle/>
        <a:p>
          <a:endParaRPr lang="zh-TW" altLang="en-US"/>
        </a:p>
      </dgm:t>
    </dgm:pt>
    <dgm:pt modelId="{5B6A1CA1-21B2-4F40-BBC8-5011F6D23BE3}" type="sibTrans" cxnId="{7F8B70E2-0E90-41AD-8396-33BF1A5E9C53}">
      <dgm:prSet/>
      <dgm:spPr/>
      <dgm:t>
        <a:bodyPr/>
        <a:lstStyle/>
        <a:p>
          <a:endParaRPr lang="zh-TW" altLang="en-US"/>
        </a:p>
      </dgm:t>
    </dgm:pt>
    <dgm:pt modelId="{E06509D6-4648-4E95-9CB4-7057877C04DF}">
      <dgm:prSet/>
      <dgm:spPr/>
      <dgm:t>
        <a:bodyPr/>
        <a:lstStyle/>
        <a:p>
          <a:r>
            <a:rPr lang="zh-TW" altLang="en-US" dirty="0"/>
            <a:t>尋找創新的方法來支持員工的復原，像是彈性上下班或調整每日的工作時數或在家遠距工作。</a:t>
          </a:r>
        </a:p>
      </dgm:t>
    </dgm:pt>
    <dgm:pt modelId="{24BEDA65-2935-48AA-9194-AF429605BD9D}" type="parTrans" cxnId="{6068D25B-FB30-46EE-BFB2-7A2F3DD8751E}">
      <dgm:prSet/>
      <dgm:spPr/>
      <dgm:t>
        <a:bodyPr/>
        <a:lstStyle/>
        <a:p>
          <a:endParaRPr lang="zh-TW" altLang="en-US"/>
        </a:p>
      </dgm:t>
    </dgm:pt>
    <dgm:pt modelId="{FA9E8172-F0F7-41D4-B949-55ACCE9B3A71}" type="sibTrans" cxnId="{6068D25B-FB30-46EE-BFB2-7A2F3DD8751E}">
      <dgm:prSet/>
      <dgm:spPr/>
      <dgm:t>
        <a:bodyPr/>
        <a:lstStyle/>
        <a:p>
          <a:endParaRPr lang="zh-TW" altLang="en-US"/>
        </a:p>
      </dgm:t>
    </dgm:pt>
    <dgm:pt modelId="{A11D90CB-8176-4253-B3D1-E721259B1BCC}">
      <dgm:prSet/>
      <dgm:spPr/>
      <dgm:t>
        <a:bodyPr/>
        <a:lstStyle/>
        <a:p>
          <a:r>
            <a:rPr lang="zh-TW" altLang="en-US" dirty="0"/>
            <a:t>提高注意</a:t>
          </a:r>
          <a:endParaRPr lang="en-US" altLang="zh-TW" dirty="0"/>
        </a:p>
      </dgm:t>
    </dgm:pt>
    <dgm:pt modelId="{AA40E717-5195-448F-82D1-25350143BFF7}" type="parTrans" cxnId="{AC27FC59-084C-40A4-AE6D-6DD2EE96B07C}">
      <dgm:prSet/>
      <dgm:spPr/>
      <dgm:t>
        <a:bodyPr/>
        <a:lstStyle/>
        <a:p>
          <a:endParaRPr lang="zh-TW" altLang="en-US"/>
        </a:p>
      </dgm:t>
    </dgm:pt>
    <dgm:pt modelId="{2296E35E-86A4-474D-B004-0CD8519075C9}" type="sibTrans" cxnId="{AC27FC59-084C-40A4-AE6D-6DD2EE96B07C}">
      <dgm:prSet/>
      <dgm:spPr/>
      <dgm:t>
        <a:bodyPr/>
        <a:lstStyle/>
        <a:p>
          <a:endParaRPr lang="zh-TW" altLang="en-US"/>
        </a:p>
      </dgm:t>
    </dgm:pt>
    <dgm:pt modelId="{30E25E30-CE6F-42E0-9F98-E49CF2A3D51A}">
      <dgm:prSet phldrT="[文字]"/>
      <dgm:spPr/>
      <dgm:t>
        <a:bodyPr/>
        <a:lstStyle/>
        <a:p>
          <a:r>
            <a:rPr lang="zh-TW" altLang="en-US" dirty="0"/>
            <a:t>增加認識</a:t>
          </a:r>
        </a:p>
      </dgm:t>
    </dgm:pt>
    <dgm:pt modelId="{159DFF17-E514-4518-990D-45329561CF9A}" type="parTrans" cxnId="{56C00AF0-AF93-42DE-AB69-88FA3090C65C}">
      <dgm:prSet/>
      <dgm:spPr/>
      <dgm:t>
        <a:bodyPr/>
        <a:lstStyle/>
        <a:p>
          <a:endParaRPr lang="zh-TW" altLang="en-US"/>
        </a:p>
      </dgm:t>
    </dgm:pt>
    <dgm:pt modelId="{CFDAF5B5-2A3D-4301-AABC-ECB95D6C5629}" type="sibTrans" cxnId="{56C00AF0-AF93-42DE-AB69-88FA3090C65C}">
      <dgm:prSet/>
      <dgm:spPr/>
      <dgm:t>
        <a:bodyPr/>
        <a:lstStyle/>
        <a:p>
          <a:endParaRPr lang="zh-TW" altLang="en-US"/>
        </a:p>
      </dgm:t>
    </dgm:pt>
    <dgm:pt modelId="{AD77D28E-9516-4A6C-BC68-C4ED3415A8E5}">
      <dgm:prSet/>
      <dgm:spPr/>
      <dgm:t>
        <a:bodyPr/>
        <a:lstStyle/>
        <a:p>
          <a:r>
            <a:rPr lang="zh-TW" altLang="en-US" dirty="0"/>
            <a:t>塑造文化</a:t>
          </a:r>
          <a:endParaRPr lang="en-US" altLang="zh-TW" dirty="0"/>
        </a:p>
      </dgm:t>
    </dgm:pt>
    <dgm:pt modelId="{FCA30D6A-B492-4A2F-B4DB-A3D398836E49}" type="parTrans" cxnId="{FF42F21B-BFFD-4999-A136-6EE07CDBC313}">
      <dgm:prSet/>
      <dgm:spPr/>
      <dgm:t>
        <a:bodyPr/>
        <a:lstStyle/>
        <a:p>
          <a:endParaRPr lang="zh-TW" altLang="en-US"/>
        </a:p>
      </dgm:t>
    </dgm:pt>
    <dgm:pt modelId="{2D60BD05-88C5-465C-9A58-6F3266CC7C39}" type="sibTrans" cxnId="{FF42F21B-BFFD-4999-A136-6EE07CDBC313}">
      <dgm:prSet/>
      <dgm:spPr/>
      <dgm:t>
        <a:bodyPr/>
        <a:lstStyle/>
        <a:p>
          <a:endParaRPr lang="zh-TW" altLang="en-US"/>
        </a:p>
      </dgm:t>
    </dgm:pt>
    <dgm:pt modelId="{FC5EDA31-0DFC-4366-91AD-7BE46F19B4CD}">
      <dgm:prSet/>
      <dgm:spPr/>
      <dgm:t>
        <a:bodyPr/>
        <a:lstStyle/>
        <a:p>
          <a:r>
            <a:rPr lang="zh-TW" altLang="en-US" dirty="0"/>
            <a:t>確實轉介</a:t>
          </a:r>
          <a:endParaRPr lang="en-US" altLang="zh-TW" dirty="0"/>
        </a:p>
      </dgm:t>
    </dgm:pt>
    <dgm:pt modelId="{03C1C125-8989-47F9-B613-A678CDD025B0}" type="parTrans" cxnId="{D9ED33E0-BB68-4114-9CF8-267152DF8E91}">
      <dgm:prSet/>
      <dgm:spPr/>
      <dgm:t>
        <a:bodyPr/>
        <a:lstStyle/>
        <a:p>
          <a:endParaRPr lang="zh-TW" altLang="en-US"/>
        </a:p>
      </dgm:t>
    </dgm:pt>
    <dgm:pt modelId="{7B195183-7259-4A71-8750-5A8101C23D35}" type="sibTrans" cxnId="{D9ED33E0-BB68-4114-9CF8-267152DF8E91}">
      <dgm:prSet/>
      <dgm:spPr/>
      <dgm:t>
        <a:bodyPr/>
        <a:lstStyle/>
        <a:p>
          <a:endParaRPr lang="zh-TW" altLang="en-US"/>
        </a:p>
      </dgm:t>
    </dgm:pt>
    <dgm:pt modelId="{4650DDB6-601E-4C23-9F57-83A8FE280601}">
      <dgm:prSet/>
      <dgm:spPr/>
      <dgm:t>
        <a:bodyPr/>
        <a:lstStyle/>
        <a:p>
          <a:r>
            <a:rPr lang="zh-TW" altLang="en-US" dirty="0"/>
            <a:t>提供支持</a:t>
          </a:r>
        </a:p>
      </dgm:t>
    </dgm:pt>
    <dgm:pt modelId="{04279A6E-76E5-446C-B7AB-ED41DA1B14D0}" type="parTrans" cxnId="{B21F6899-83C9-4299-9749-297E79F9C6A0}">
      <dgm:prSet/>
      <dgm:spPr/>
      <dgm:t>
        <a:bodyPr/>
        <a:lstStyle/>
        <a:p>
          <a:endParaRPr lang="zh-TW" altLang="en-US"/>
        </a:p>
      </dgm:t>
    </dgm:pt>
    <dgm:pt modelId="{CABDD1E6-B1E6-4F0A-9682-8137BC8B3999}" type="sibTrans" cxnId="{B21F6899-83C9-4299-9749-297E79F9C6A0}">
      <dgm:prSet/>
      <dgm:spPr/>
      <dgm:t>
        <a:bodyPr/>
        <a:lstStyle/>
        <a:p>
          <a:endParaRPr lang="zh-TW" altLang="en-US"/>
        </a:p>
      </dgm:t>
    </dgm:pt>
    <dgm:pt modelId="{02B32361-104B-4EEE-92AA-AABAC6AE5362}" type="pres">
      <dgm:prSet presAssocID="{A175CB9C-B7B9-46A8-886D-755E5E3214D1}" presName="Name0" presStyleCnt="0">
        <dgm:presLayoutVars>
          <dgm:dir/>
          <dgm:animLvl val="lvl"/>
          <dgm:resizeHandles val="exact"/>
        </dgm:presLayoutVars>
      </dgm:prSet>
      <dgm:spPr/>
    </dgm:pt>
    <dgm:pt modelId="{916630B2-3BA8-456B-9B8D-45F0D58BC95E}" type="pres">
      <dgm:prSet presAssocID="{30E25E30-CE6F-42E0-9F98-E49CF2A3D51A}" presName="linNode" presStyleCnt="0"/>
      <dgm:spPr/>
    </dgm:pt>
    <dgm:pt modelId="{F1C30CF4-29F8-466F-9638-0A25041544A1}" type="pres">
      <dgm:prSet presAssocID="{30E25E30-CE6F-42E0-9F98-E49CF2A3D51A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6C2AF44D-66E5-4DC8-994E-E1D002FF4403}" type="pres">
      <dgm:prSet presAssocID="{30E25E30-CE6F-42E0-9F98-E49CF2A3D51A}" presName="descendantText" presStyleLbl="alignAccFollowNode1" presStyleIdx="0" presStyleCnt="5">
        <dgm:presLayoutVars>
          <dgm:bulletEnabled val="1"/>
        </dgm:presLayoutVars>
      </dgm:prSet>
      <dgm:spPr/>
    </dgm:pt>
    <dgm:pt modelId="{3D4B9D9C-61AD-4B50-838A-A7D4883E8C13}" type="pres">
      <dgm:prSet presAssocID="{CFDAF5B5-2A3D-4301-AABC-ECB95D6C5629}" presName="sp" presStyleCnt="0"/>
      <dgm:spPr/>
    </dgm:pt>
    <dgm:pt modelId="{A880A354-FE8A-4534-994B-B42FBA9D2867}" type="pres">
      <dgm:prSet presAssocID="{A11D90CB-8176-4253-B3D1-E721259B1BCC}" presName="linNode" presStyleCnt="0"/>
      <dgm:spPr/>
    </dgm:pt>
    <dgm:pt modelId="{837F02A5-1E03-4AB0-966B-9936E645AA67}" type="pres">
      <dgm:prSet presAssocID="{A11D90CB-8176-4253-B3D1-E721259B1BCC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8D2F0D06-B921-4366-B88D-D4F7DF812723}" type="pres">
      <dgm:prSet presAssocID="{A11D90CB-8176-4253-B3D1-E721259B1BCC}" presName="descendantText" presStyleLbl="alignAccFollowNode1" presStyleIdx="1" presStyleCnt="5">
        <dgm:presLayoutVars>
          <dgm:bulletEnabled val="1"/>
        </dgm:presLayoutVars>
      </dgm:prSet>
      <dgm:spPr/>
    </dgm:pt>
    <dgm:pt modelId="{92670CF6-9980-4C03-A622-D23F35F43986}" type="pres">
      <dgm:prSet presAssocID="{2296E35E-86A4-474D-B004-0CD8519075C9}" presName="sp" presStyleCnt="0"/>
      <dgm:spPr/>
    </dgm:pt>
    <dgm:pt modelId="{1E056E15-348F-40B5-93F2-614BF8C03690}" type="pres">
      <dgm:prSet presAssocID="{AD77D28E-9516-4A6C-BC68-C4ED3415A8E5}" presName="linNode" presStyleCnt="0"/>
      <dgm:spPr/>
    </dgm:pt>
    <dgm:pt modelId="{4170D4F3-4947-41FA-9CA3-42AE6B1DBFBA}" type="pres">
      <dgm:prSet presAssocID="{AD77D28E-9516-4A6C-BC68-C4ED3415A8E5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384EAAE3-FA5E-44D8-9962-5A684770D431}" type="pres">
      <dgm:prSet presAssocID="{AD77D28E-9516-4A6C-BC68-C4ED3415A8E5}" presName="descendantText" presStyleLbl="alignAccFollowNode1" presStyleIdx="2" presStyleCnt="5">
        <dgm:presLayoutVars>
          <dgm:bulletEnabled val="1"/>
        </dgm:presLayoutVars>
      </dgm:prSet>
      <dgm:spPr/>
    </dgm:pt>
    <dgm:pt modelId="{F78335FD-4EC4-48F4-B6E1-A117F07B9E9C}" type="pres">
      <dgm:prSet presAssocID="{2D60BD05-88C5-465C-9A58-6F3266CC7C39}" presName="sp" presStyleCnt="0"/>
      <dgm:spPr/>
    </dgm:pt>
    <dgm:pt modelId="{9141E1FB-81E8-45BE-A9AB-78692F6C3DAC}" type="pres">
      <dgm:prSet presAssocID="{FC5EDA31-0DFC-4366-91AD-7BE46F19B4CD}" presName="linNode" presStyleCnt="0"/>
      <dgm:spPr/>
    </dgm:pt>
    <dgm:pt modelId="{34340861-E799-49EE-9494-30708B948E75}" type="pres">
      <dgm:prSet presAssocID="{FC5EDA31-0DFC-4366-91AD-7BE46F19B4CD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023B44DA-5887-4536-8B53-C08626CFCF17}" type="pres">
      <dgm:prSet presAssocID="{FC5EDA31-0DFC-4366-91AD-7BE46F19B4CD}" presName="descendantText" presStyleLbl="alignAccFollowNode1" presStyleIdx="3" presStyleCnt="5">
        <dgm:presLayoutVars>
          <dgm:bulletEnabled val="1"/>
        </dgm:presLayoutVars>
      </dgm:prSet>
      <dgm:spPr/>
    </dgm:pt>
    <dgm:pt modelId="{84D8C1B7-17E6-4CE7-B623-73494E79FD3A}" type="pres">
      <dgm:prSet presAssocID="{7B195183-7259-4A71-8750-5A8101C23D35}" presName="sp" presStyleCnt="0"/>
      <dgm:spPr/>
    </dgm:pt>
    <dgm:pt modelId="{0BCAB462-0B53-4E7D-A02A-527D07E65161}" type="pres">
      <dgm:prSet presAssocID="{4650DDB6-601E-4C23-9F57-83A8FE280601}" presName="linNode" presStyleCnt="0"/>
      <dgm:spPr/>
    </dgm:pt>
    <dgm:pt modelId="{262FFD95-5BAB-4341-8EC4-934BA1723E7C}" type="pres">
      <dgm:prSet presAssocID="{4650DDB6-601E-4C23-9F57-83A8FE280601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B5EC559E-ED28-4399-A62B-1D4A41565673}" type="pres">
      <dgm:prSet presAssocID="{4650DDB6-601E-4C23-9F57-83A8FE280601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4598DA0C-B3E5-4B9F-9247-F1A608D5ED67}" srcId="{AD77D28E-9516-4A6C-BC68-C4ED3415A8E5}" destId="{B93F3B28-E852-4B72-A19D-F3C6F84F5F0C}" srcOrd="0" destOrd="0" parTransId="{83289B15-9938-4519-AB94-ACE0C47590E4}" sibTransId="{2DCDBEC2-286A-4461-9C2E-9BB5865F60F7}"/>
    <dgm:cxn modelId="{405BDC1B-634E-4736-BC83-B8A23BED929E}" type="presOf" srcId="{C0659873-3D10-44AA-994E-F3BABED7D5BA}" destId="{023B44DA-5887-4536-8B53-C08626CFCF17}" srcOrd="0" destOrd="0" presId="urn:microsoft.com/office/officeart/2005/8/layout/vList5"/>
    <dgm:cxn modelId="{FF42F21B-BFFD-4999-A136-6EE07CDBC313}" srcId="{A175CB9C-B7B9-46A8-886D-755E5E3214D1}" destId="{AD77D28E-9516-4A6C-BC68-C4ED3415A8E5}" srcOrd="2" destOrd="0" parTransId="{FCA30D6A-B492-4A2F-B4DB-A3D398836E49}" sibTransId="{2D60BD05-88C5-465C-9A58-6F3266CC7C39}"/>
    <dgm:cxn modelId="{FC9E7023-D13F-4A6C-A4E2-AF3620DD7AEB}" type="presOf" srcId="{AD77D28E-9516-4A6C-BC68-C4ED3415A8E5}" destId="{4170D4F3-4947-41FA-9CA3-42AE6B1DBFBA}" srcOrd="0" destOrd="0" presId="urn:microsoft.com/office/officeart/2005/8/layout/vList5"/>
    <dgm:cxn modelId="{6068D25B-FB30-46EE-BFB2-7A2F3DD8751E}" srcId="{4650DDB6-601E-4C23-9F57-83A8FE280601}" destId="{E06509D6-4648-4E95-9CB4-7057877C04DF}" srcOrd="0" destOrd="0" parTransId="{24BEDA65-2935-48AA-9194-AF429605BD9D}" sibTransId="{FA9E8172-F0F7-41D4-B949-55ACCE9B3A71}"/>
    <dgm:cxn modelId="{D1934B5E-E5BB-481A-B680-B85AD72A7037}" type="presOf" srcId="{AAE8D481-6241-422A-982A-98BCC99ABCA1}" destId="{6C2AF44D-66E5-4DC8-994E-E1D002FF4403}" srcOrd="0" destOrd="0" presId="urn:microsoft.com/office/officeart/2005/8/layout/vList5"/>
    <dgm:cxn modelId="{0AA0055F-E531-4A2B-BE53-4FC6B83C833B}" type="presOf" srcId="{A11D90CB-8176-4253-B3D1-E721259B1BCC}" destId="{837F02A5-1E03-4AB0-966B-9936E645AA67}" srcOrd="0" destOrd="0" presId="urn:microsoft.com/office/officeart/2005/8/layout/vList5"/>
    <dgm:cxn modelId="{54597C68-6979-4853-80E6-5396F66A648D}" type="presOf" srcId="{4650DDB6-601E-4C23-9F57-83A8FE280601}" destId="{262FFD95-5BAB-4341-8EC4-934BA1723E7C}" srcOrd="0" destOrd="0" presId="urn:microsoft.com/office/officeart/2005/8/layout/vList5"/>
    <dgm:cxn modelId="{D2F99F49-68F0-421B-88A9-851530D0E61A}" srcId="{A11D90CB-8176-4253-B3D1-E721259B1BCC}" destId="{297CD040-8DCF-4049-A518-19ECE83FD3AC}" srcOrd="0" destOrd="0" parTransId="{EFAA0895-FE4F-4653-A4D5-CA4FE952B88F}" sibTransId="{B2304749-1E3F-4CAF-9EA3-F9E3E697EC28}"/>
    <dgm:cxn modelId="{8A02304F-C8A0-4691-A0B7-E71E65A5401F}" srcId="{30E25E30-CE6F-42E0-9F98-E49CF2A3D51A}" destId="{AAE8D481-6241-422A-982A-98BCC99ABCA1}" srcOrd="0" destOrd="0" parTransId="{C451441B-DAFA-4A02-971E-F2D988885373}" sibTransId="{10B42783-18ED-48D3-9F3B-759B412A6C15}"/>
    <dgm:cxn modelId="{D5217773-17BD-4D84-AC87-A7D6828AD3BB}" type="presOf" srcId="{B93F3B28-E852-4B72-A19D-F3C6F84F5F0C}" destId="{384EAAE3-FA5E-44D8-9962-5A684770D431}" srcOrd="0" destOrd="0" presId="urn:microsoft.com/office/officeart/2005/8/layout/vList5"/>
    <dgm:cxn modelId="{AC27FC59-084C-40A4-AE6D-6DD2EE96B07C}" srcId="{A175CB9C-B7B9-46A8-886D-755E5E3214D1}" destId="{A11D90CB-8176-4253-B3D1-E721259B1BCC}" srcOrd="1" destOrd="0" parTransId="{AA40E717-5195-448F-82D1-25350143BFF7}" sibTransId="{2296E35E-86A4-474D-B004-0CD8519075C9}"/>
    <dgm:cxn modelId="{B21F6899-83C9-4299-9749-297E79F9C6A0}" srcId="{A175CB9C-B7B9-46A8-886D-755E5E3214D1}" destId="{4650DDB6-601E-4C23-9F57-83A8FE280601}" srcOrd="4" destOrd="0" parTransId="{04279A6E-76E5-446C-B7AB-ED41DA1B14D0}" sibTransId="{CABDD1E6-B1E6-4F0A-9682-8137BC8B3999}"/>
    <dgm:cxn modelId="{45E9B299-13B1-42FF-A61F-78869577177D}" type="presOf" srcId="{E06509D6-4648-4E95-9CB4-7057877C04DF}" destId="{B5EC559E-ED28-4399-A62B-1D4A41565673}" srcOrd="0" destOrd="0" presId="urn:microsoft.com/office/officeart/2005/8/layout/vList5"/>
    <dgm:cxn modelId="{8BE5C0C0-1F70-4515-BA09-38F97731B51D}" type="presOf" srcId="{297CD040-8DCF-4049-A518-19ECE83FD3AC}" destId="{8D2F0D06-B921-4366-B88D-D4F7DF812723}" srcOrd="0" destOrd="0" presId="urn:microsoft.com/office/officeart/2005/8/layout/vList5"/>
    <dgm:cxn modelId="{2D92F8CA-273D-4B21-8411-A6D7373A9B43}" type="presOf" srcId="{30E25E30-CE6F-42E0-9F98-E49CF2A3D51A}" destId="{F1C30CF4-29F8-466F-9638-0A25041544A1}" srcOrd="0" destOrd="0" presId="urn:microsoft.com/office/officeart/2005/8/layout/vList5"/>
    <dgm:cxn modelId="{D9ED33E0-BB68-4114-9CF8-267152DF8E91}" srcId="{A175CB9C-B7B9-46A8-886D-755E5E3214D1}" destId="{FC5EDA31-0DFC-4366-91AD-7BE46F19B4CD}" srcOrd="3" destOrd="0" parTransId="{03C1C125-8989-47F9-B613-A678CDD025B0}" sibTransId="{7B195183-7259-4A71-8750-5A8101C23D35}"/>
    <dgm:cxn modelId="{7F8B70E2-0E90-41AD-8396-33BF1A5E9C53}" srcId="{FC5EDA31-0DFC-4366-91AD-7BE46F19B4CD}" destId="{C0659873-3D10-44AA-994E-F3BABED7D5BA}" srcOrd="0" destOrd="0" parTransId="{D3D0715E-6AE5-4B81-886C-A4321478FD16}" sibTransId="{5B6A1CA1-21B2-4F40-BBC8-5011F6D23BE3}"/>
    <dgm:cxn modelId="{AC5957EB-0EA7-4B58-BF23-67086C36C40A}" type="presOf" srcId="{A175CB9C-B7B9-46A8-886D-755E5E3214D1}" destId="{02B32361-104B-4EEE-92AA-AABAC6AE5362}" srcOrd="0" destOrd="0" presId="urn:microsoft.com/office/officeart/2005/8/layout/vList5"/>
    <dgm:cxn modelId="{56C00AF0-AF93-42DE-AB69-88FA3090C65C}" srcId="{A175CB9C-B7B9-46A8-886D-755E5E3214D1}" destId="{30E25E30-CE6F-42E0-9F98-E49CF2A3D51A}" srcOrd="0" destOrd="0" parTransId="{159DFF17-E514-4518-990D-45329561CF9A}" sibTransId="{CFDAF5B5-2A3D-4301-AABC-ECB95D6C5629}"/>
    <dgm:cxn modelId="{C74E81FE-FD2F-4034-B838-A4E12970C5C1}" type="presOf" srcId="{FC5EDA31-0DFC-4366-91AD-7BE46F19B4CD}" destId="{34340861-E799-49EE-9494-30708B948E75}" srcOrd="0" destOrd="0" presId="urn:microsoft.com/office/officeart/2005/8/layout/vList5"/>
    <dgm:cxn modelId="{E2CB04B1-7341-4CFF-9A75-253F4D79B065}" type="presParOf" srcId="{02B32361-104B-4EEE-92AA-AABAC6AE5362}" destId="{916630B2-3BA8-456B-9B8D-45F0D58BC95E}" srcOrd="0" destOrd="0" presId="urn:microsoft.com/office/officeart/2005/8/layout/vList5"/>
    <dgm:cxn modelId="{E12B4B53-0926-4427-B460-2E7206CA1260}" type="presParOf" srcId="{916630B2-3BA8-456B-9B8D-45F0D58BC95E}" destId="{F1C30CF4-29F8-466F-9638-0A25041544A1}" srcOrd="0" destOrd="0" presId="urn:microsoft.com/office/officeart/2005/8/layout/vList5"/>
    <dgm:cxn modelId="{C9D5BCE4-3375-4038-AD6F-64F744494E18}" type="presParOf" srcId="{916630B2-3BA8-456B-9B8D-45F0D58BC95E}" destId="{6C2AF44D-66E5-4DC8-994E-E1D002FF4403}" srcOrd="1" destOrd="0" presId="urn:microsoft.com/office/officeart/2005/8/layout/vList5"/>
    <dgm:cxn modelId="{D617A2A1-8962-4AF9-BD18-CCF1F0EDF18B}" type="presParOf" srcId="{02B32361-104B-4EEE-92AA-AABAC6AE5362}" destId="{3D4B9D9C-61AD-4B50-838A-A7D4883E8C13}" srcOrd="1" destOrd="0" presId="urn:microsoft.com/office/officeart/2005/8/layout/vList5"/>
    <dgm:cxn modelId="{23C9A1EA-9F69-4F95-9D09-C1F0797D96C9}" type="presParOf" srcId="{02B32361-104B-4EEE-92AA-AABAC6AE5362}" destId="{A880A354-FE8A-4534-994B-B42FBA9D2867}" srcOrd="2" destOrd="0" presId="urn:microsoft.com/office/officeart/2005/8/layout/vList5"/>
    <dgm:cxn modelId="{D6BA4DB0-FB05-4527-BB27-CA1A631065D4}" type="presParOf" srcId="{A880A354-FE8A-4534-994B-B42FBA9D2867}" destId="{837F02A5-1E03-4AB0-966B-9936E645AA67}" srcOrd="0" destOrd="0" presId="urn:microsoft.com/office/officeart/2005/8/layout/vList5"/>
    <dgm:cxn modelId="{243B0424-1D57-44F8-9059-E34BA3C5356D}" type="presParOf" srcId="{A880A354-FE8A-4534-994B-B42FBA9D2867}" destId="{8D2F0D06-B921-4366-B88D-D4F7DF812723}" srcOrd="1" destOrd="0" presId="urn:microsoft.com/office/officeart/2005/8/layout/vList5"/>
    <dgm:cxn modelId="{7978C0AD-F2AB-4563-9D98-B717E1AAE5C5}" type="presParOf" srcId="{02B32361-104B-4EEE-92AA-AABAC6AE5362}" destId="{92670CF6-9980-4C03-A622-D23F35F43986}" srcOrd="3" destOrd="0" presId="urn:microsoft.com/office/officeart/2005/8/layout/vList5"/>
    <dgm:cxn modelId="{0B924582-199E-43AB-9073-23E97E54A910}" type="presParOf" srcId="{02B32361-104B-4EEE-92AA-AABAC6AE5362}" destId="{1E056E15-348F-40B5-93F2-614BF8C03690}" srcOrd="4" destOrd="0" presId="urn:microsoft.com/office/officeart/2005/8/layout/vList5"/>
    <dgm:cxn modelId="{A24560E7-5AE6-4C94-860B-E82895F8EDD5}" type="presParOf" srcId="{1E056E15-348F-40B5-93F2-614BF8C03690}" destId="{4170D4F3-4947-41FA-9CA3-42AE6B1DBFBA}" srcOrd="0" destOrd="0" presId="urn:microsoft.com/office/officeart/2005/8/layout/vList5"/>
    <dgm:cxn modelId="{9DE4EC40-7C0B-4B2C-901F-17B049825F4B}" type="presParOf" srcId="{1E056E15-348F-40B5-93F2-614BF8C03690}" destId="{384EAAE3-FA5E-44D8-9962-5A684770D431}" srcOrd="1" destOrd="0" presId="urn:microsoft.com/office/officeart/2005/8/layout/vList5"/>
    <dgm:cxn modelId="{E65F8E90-AFD1-4CFD-AE6E-4CA591F69AC2}" type="presParOf" srcId="{02B32361-104B-4EEE-92AA-AABAC6AE5362}" destId="{F78335FD-4EC4-48F4-B6E1-A117F07B9E9C}" srcOrd="5" destOrd="0" presId="urn:microsoft.com/office/officeart/2005/8/layout/vList5"/>
    <dgm:cxn modelId="{53F47B92-5812-47D6-93EE-2227E2431977}" type="presParOf" srcId="{02B32361-104B-4EEE-92AA-AABAC6AE5362}" destId="{9141E1FB-81E8-45BE-A9AB-78692F6C3DAC}" srcOrd="6" destOrd="0" presId="urn:microsoft.com/office/officeart/2005/8/layout/vList5"/>
    <dgm:cxn modelId="{A541B754-1821-4EE0-9BE7-C1F9F34499C5}" type="presParOf" srcId="{9141E1FB-81E8-45BE-A9AB-78692F6C3DAC}" destId="{34340861-E799-49EE-9494-30708B948E75}" srcOrd="0" destOrd="0" presId="urn:microsoft.com/office/officeart/2005/8/layout/vList5"/>
    <dgm:cxn modelId="{2195322E-3C44-4802-A75C-488F4D7694A9}" type="presParOf" srcId="{9141E1FB-81E8-45BE-A9AB-78692F6C3DAC}" destId="{023B44DA-5887-4536-8B53-C08626CFCF17}" srcOrd="1" destOrd="0" presId="urn:microsoft.com/office/officeart/2005/8/layout/vList5"/>
    <dgm:cxn modelId="{159075A3-5E76-4F9B-9382-DF6A1F6E070C}" type="presParOf" srcId="{02B32361-104B-4EEE-92AA-AABAC6AE5362}" destId="{84D8C1B7-17E6-4CE7-B623-73494E79FD3A}" srcOrd="7" destOrd="0" presId="urn:microsoft.com/office/officeart/2005/8/layout/vList5"/>
    <dgm:cxn modelId="{8510F29F-B401-44EC-9180-C65AEA8AFED4}" type="presParOf" srcId="{02B32361-104B-4EEE-92AA-AABAC6AE5362}" destId="{0BCAB462-0B53-4E7D-A02A-527D07E65161}" srcOrd="8" destOrd="0" presId="urn:microsoft.com/office/officeart/2005/8/layout/vList5"/>
    <dgm:cxn modelId="{821FEC3A-162F-4ED8-9143-61786CB892EB}" type="presParOf" srcId="{0BCAB462-0B53-4E7D-A02A-527D07E65161}" destId="{262FFD95-5BAB-4341-8EC4-934BA1723E7C}" srcOrd="0" destOrd="0" presId="urn:microsoft.com/office/officeart/2005/8/layout/vList5"/>
    <dgm:cxn modelId="{148F0838-6691-4BF8-9EF6-F9C8F23D7005}" type="presParOf" srcId="{0BCAB462-0B53-4E7D-A02A-527D07E65161}" destId="{B5EC559E-ED28-4399-A62B-1D4A4156567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33B04-4D18-45AD-9D79-AC7427363C76}">
      <dsp:nvSpPr>
        <dsp:cNvPr id="0" name=""/>
        <dsp:cNvSpPr/>
      </dsp:nvSpPr>
      <dsp:spPr>
        <a:xfrm>
          <a:off x="0" y="126999"/>
          <a:ext cx="6096000" cy="3810000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EE52F17-C680-4D87-B9F6-CE90D8342288}">
      <dsp:nvSpPr>
        <dsp:cNvPr id="0" name=""/>
        <dsp:cNvSpPr/>
      </dsp:nvSpPr>
      <dsp:spPr>
        <a:xfrm>
          <a:off x="600456" y="2960116"/>
          <a:ext cx="140208" cy="14020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6019E5-B5B7-493A-BF80-73C6AED8E6C8}">
      <dsp:nvSpPr>
        <dsp:cNvPr id="0" name=""/>
        <dsp:cNvSpPr/>
      </dsp:nvSpPr>
      <dsp:spPr>
        <a:xfrm>
          <a:off x="670560" y="3030220"/>
          <a:ext cx="1042416" cy="906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293" tIns="0" rIns="0" bIns="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800" kern="1200" dirty="0"/>
            <a:t>體力</a:t>
          </a:r>
        </a:p>
      </dsp:txBody>
      <dsp:txXfrm>
        <a:off x="670560" y="3030220"/>
        <a:ext cx="1042416" cy="906780"/>
      </dsp:txXfrm>
    </dsp:sp>
    <dsp:sp modelId="{E02A8EE6-00EE-438D-BADE-CFA3D357427A}">
      <dsp:nvSpPr>
        <dsp:cNvPr id="0" name=""/>
        <dsp:cNvSpPr/>
      </dsp:nvSpPr>
      <dsp:spPr>
        <a:xfrm>
          <a:off x="1591056" y="2073909"/>
          <a:ext cx="243840" cy="243840"/>
        </a:xfrm>
        <a:prstGeom prst="ellips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2B3EC0-F07D-4654-8DB9-26F9D5F5B093}">
      <dsp:nvSpPr>
        <dsp:cNvPr id="0" name=""/>
        <dsp:cNvSpPr/>
      </dsp:nvSpPr>
      <dsp:spPr>
        <a:xfrm>
          <a:off x="1712976" y="2195829"/>
          <a:ext cx="1280160" cy="1741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206" tIns="0" rIns="0" bIns="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800" kern="1200" dirty="0"/>
            <a:t>心力</a:t>
          </a:r>
        </a:p>
      </dsp:txBody>
      <dsp:txXfrm>
        <a:off x="1712976" y="2195829"/>
        <a:ext cx="1280160" cy="1741170"/>
      </dsp:txXfrm>
    </dsp:sp>
    <dsp:sp modelId="{051E92D8-7FFA-4D59-B7A4-D68A0012A29C}">
      <dsp:nvSpPr>
        <dsp:cNvPr id="0" name=""/>
        <dsp:cNvSpPr/>
      </dsp:nvSpPr>
      <dsp:spPr>
        <a:xfrm>
          <a:off x="2855976" y="1420875"/>
          <a:ext cx="323088" cy="323088"/>
        </a:xfrm>
        <a:prstGeom prst="ellips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18D653-728D-49FF-9369-986C46EB3256}">
      <dsp:nvSpPr>
        <dsp:cNvPr id="0" name=""/>
        <dsp:cNvSpPr/>
      </dsp:nvSpPr>
      <dsp:spPr>
        <a:xfrm>
          <a:off x="3024119" y="1656777"/>
          <a:ext cx="1901383" cy="2354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198" tIns="0" rIns="0" bIns="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800" kern="1200" dirty="0"/>
            <a:t>腦力</a:t>
          </a:r>
          <a:br>
            <a:rPr lang="en-US" altLang="zh-TW" sz="3800" kern="1200" dirty="0"/>
          </a:br>
          <a:r>
            <a:rPr lang="zh-TW" altLang="en-US" sz="3800" kern="1200" dirty="0"/>
            <a:t>連結力</a:t>
          </a:r>
        </a:p>
      </dsp:txBody>
      <dsp:txXfrm>
        <a:off x="3024119" y="1656777"/>
        <a:ext cx="1901383" cy="2354580"/>
      </dsp:txXfrm>
    </dsp:sp>
    <dsp:sp modelId="{5B0B96BF-81BA-48C9-B457-0D5BF958D04C}">
      <dsp:nvSpPr>
        <dsp:cNvPr id="0" name=""/>
        <dsp:cNvSpPr/>
      </dsp:nvSpPr>
      <dsp:spPr>
        <a:xfrm>
          <a:off x="4233672" y="988821"/>
          <a:ext cx="432816" cy="432816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15A88E-A34A-42C3-9D3B-A131CC2DF1B5}">
      <dsp:nvSpPr>
        <dsp:cNvPr id="0" name=""/>
        <dsp:cNvSpPr/>
      </dsp:nvSpPr>
      <dsp:spPr>
        <a:xfrm>
          <a:off x="4450080" y="1205229"/>
          <a:ext cx="1280160" cy="2731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9340" tIns="0" rIns="0" bIns="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800" kern="1200" dirty="0"/>
            <a:t>活力</a:t>
          </a:r>
        </a:p>
      </dsp:txBody>
      <dsp:txXfrm>
        <a:off x="4450080" y="1205229"/>
        <a:ext cx="1280160" cy="27317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AF44D-66E5-4DC8-994E-E1D002FF4403}">
      <dsp:nvSpPr>
        <dsp:cNvPr id="0" name=""/>
        <dsp:cNvSpPr/>
      </dsp:nvSpPr>
      <dsp:spPr>
        <a:xfrm rot="5400000">
          <a:off x="5472698" y="-2297302"/>
          <a:ext cx="708378" cy="548412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600" kern="1200" dirty="0"/>
            <a:t>教育員工認識憂鬱症，特別是憂鬱症的認知症狀如何影響他們的工作表現</a:t>
          </a:r>
        </a:p>
      </dsp:txBody>
      <dsp:txXfrm rot="-5400000">
        <a:off x="3084823" y="125153"/>
        <a:ext cx="5449549" cy="639218"/>
      </dsp:txXfrm>
    </dsp:sp>
    <dsp:sp modelId="{F1C30CF4-29F8-466F-9638-0A25041544A1}">
      <dsp:nvSpPr>
        <dsp:cNvPr id="0" name=""/>
        <dsp:cNvSpPr/>
      </dsp:nvSpPr>
      <dsp:spPr>
        <a:xfrm>
          <a:off x="0" y="2025"/>
          <a:ext cx="3084822" cy="88547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100" kern="1200" dirty="0"/>
            <a:t>增加認識</a:t>
          </a:r>
        </a:p>
      </dsp:txBody>
      <dsp:txXfrm>
        <a:off x="43225" y="45250"/>
        <a:ext cx="2998372" cy="799023"/>
      </dsp:txXfrm>
    </dsp:sp>
    <dsp:sp modelId="{8D2F0D06-B921-4366-B88D-D4F7DF812723}">
      <dsp:nvSpPr>
        <dsp:cNvPr id="0" name=""/>
        <dsp:cNvSpPr/>
      </dsp:nvSpPr>
      <dsp:spPr>
        <a:xfrm rot="5400000">
          <a:off x="5472698" y="-1367555"/>
          <a:ext cx="708378" cy="5484129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600" kern="1200" dirty="0"/>
            <a:t>提高對任一現有的員工協助方案的注意與認識，並強調這些方案也有助於解決像是憂鬱症之類的心理健康問題。</a:t>
          </a:r>
          <a:endParaRPr lang="en-US" altLang="zh-TW" sz="1600" kern="1200" dirty="0"/>
        </a:p>
      </dsp:txBody>
      <dsp:txXfrm rot="-5400000">
        <a:off x="3084823" y="1054900"/>
        <a:ext cx="5449549" cy="639218"/>
      </dsp:txXfrm>
    </dsp:sp>
    <dsp:sp modelId="{837F02A5-1E03-4AB0-966B-9936E645AA67}">
      <dsp:nvSpPr>
        <dsp:cNvPr id="0" name=""/>
        <dsp:cNvSpPr/>
      </dsp:nvSpPr>
      <dsp:spPr>
        <a:xfrm>
          <a:off x="0" y="931772"/>
          <a:ext cx="3084822" cy="88547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100" kern="1200" dirty="0"/>
            <a:t>提高注意</a:t>
          </a:r>
          <a:endParaRPr lang="en-US" altLang="zh-TW" sz="4100" kern="1200" dirty="0"/>
        </a:p>
      </dsp:txBody>
      <dsp:txXfrm>
        <a:off x="43225" y="974997"/>
        <a:ext cx="2998372" cy="799023"/>
      </dsp:txXfrm>
    </dsp:sp>
    <dsp:sp modelId="{384EAAE3-FA5E-44D8-9962-5A684770D431}">
      <dsp:nvSpPr>
        <dsp:cNvPr id="0" name=""/>
        <dsp:cNvSpPr/>
      </dsp:nvSpPr>
      <dsp:spPr>
        <a:xfrm rot="5400000">
          <a:off x="5472698" y="-437808"/>
          <a:ext cx="708378" cy="5484129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600" kern="1200" dirty="0"/>
            <a:t>催生對憂鬱症與其他心理疾病的接納的文化，因為跟糖尿病與氣喘沒什麼不同。</a:t>
          </a:r>
          <a:endParaRPr lang="en-US" altLang="zh-TW" sz="1600" kern="1200" dirty="0"/>
        </a:p>
      </dsp:txBody>
      <dsp:txXfrm rot="-5400000">
        <a:off x="3084823" y="1984647"/>
        <a:ext cx="5449549" cy="639218"/>
      </dsp:txXfrm>
    </dsp:sp>
    <dsp:sp modelId="{4170D4F3-4947-41FA-9CA3-42AE6B1DBFBA}">
      <dsp:nvSpPr>
        <dsp:cNvPr id="0" name=""/>
        <dsp:cNvSpPr/>
      </dsp:nvSpPr>
      <dsp:spPr>
        <a:xfrm>
          <a:off x="0" y="1861519"/>
          <a:ext cx="3084822" cy="88547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100" kern="1200" dirty="0"/>
            <a:t>塑造文化</a:t>
          </a:r>
          <a:endParaRPr lang="en-US" altLang="zh-TW" sz="4100" kern="1200" dirty="0"/>
        </a:p>
      </dsp:txBody>
      <dsp:txXfrm>
        <a:off x="43225" y="1904744"/>
        <a:ext cx="2998372" cy="799023"/>
      </dsp:txXfrm>
    </dsp:sp>
    <dsp:sp modelId="{023B44DA-5887-4536-8B53-C08626CFCF17}">
      <dsp:nvSpPr>
        <dsp:cNvPr id="0" name=""/>
        <dsp:cNvSpPr/>
      </dsp:nvSpPr>
      <dsp:spPr>
        <a:xfrm rot="5400000">
          <a:off x="5472698" y="491938"/>
          <a:ext cx="708378" cy="5484129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600" kern="1200" dirty="0"/>
            <a:t>若有員工提到他們受苦於憂鬱，請轉介給心理健康專家，並確保他們有持續接受協助或治療</a:t>
          </a:r>
          <a:endParaRPr lang="en-US" altLang="zh-TW" sz="1600" kern="1200" dirty="0"/>
        </a:p>
      </dsp:txBody>
      <dsp:txXfrm rot="-5400000">
        <a:off x="3084823" y="2914393"/>
        <a:ext cx="5449549" cy="639218"/>
      </dsp:txXfrm>
    </dsp:sp>
    <dsp:sp modelId="{34340861-E799-49EE-9494-30708B948E75}">
      <dsp:nvSpPr>
        <dsp:cNvPr id="0" name=""/>
        <dsp:cNvSpPr/>
      </dsp:nvSpPr>
      <dsp:spPr>
        <a:xfrm>
          <a:off x="0" y="2791266"/>
          <a:ext cx="3084822" cy="88547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100" kern="1200" dirty="0"/>
            <a:t>確實轉介</a:t>
          </a:r>
          <a:endParaRPr lang="en-US" altLang="zh-TW" sz="4100" kern="1200" dirty="0"/>
        </a:p>
      </dsp:txBody>
      <dsp:txXfrm>
        <a:off x="43225" y="2834491"/>
        <a:ext cx="2998372" cy="799023"/>
      </dsp:txXfrm>
    </dsp:sp>
    <dsp:sp modelId="{B5EC559E-ED28-4399-A62B-1D4A41565673}">
      <dsp:nvSpPr>
        <dsp:cNvPr id="0" name=""/>
        <dsp:cNvSpPr/>
      </dsp:nvSpPr>
      <dsp:spPr>
        <a:xfrm rot="5400000">
          <a:off x="5472698" y="1421685"/>
          <a:ext cx="708378" cy="5484129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600" kern="1200" dirty="0"/>
            <a:t>尋找創新的方法來支持員工的復原，像是彈性上下班或調整每日的工作時數或在家遠距工作。</a:t>
          </a:r>
        </a:p>
      </dsp:txBody>
      <dsp:txXfrm rot="-5400000">
        <a:off x="3084823" y="3844140"/>
        <a:ext cx="5449549" cy="639218"/>
      </dsp:txXfrm>
    </dsp:sp>
    <dsp:sp modelId="{262FFD95-5BAB-4341-8EC4-934BA1723E7C}">
      <dsp:nvSpPr>
        <dsp:cNvPr id="0" name=""/>
        <dsp:cNvSpPr/>
      </dsp:nvSpPr>
      <dsp:spPr>
        <a:xfrm>
          <a:off x="0" y="3721013"/>
          <a:ext cx="3084822" cy="88547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100" kern="1200" dirty="0"/>
            <a:t>提供支持</a:t>
          </a:r>
        </a:p>
      </dsp:txBody>
      <dsp:txXfrm>
        <a:off x="43225" y="3764238"/>
        <a:ext cx="2998372" cy="7990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3E27C-F1A5-4A16-A691-28C54EE7207A}" type="datetimeFigureOut">
              <a:rPr lang="zh-TW" altLang="en-US" smtClean="0"/>
              <a:t>2020/4/29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C1CE2-F6AE-453C-835F-D97CEEFD3A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3807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https://workdesign.com/2018/01/the-dollars-and-sense-of-well-being/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C1CE2-F6AE-453C-835F-D97CEEFD3A7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4791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TW"/>
              <a:t>http://www.meaningfulminds.co.uk/blog/mental-health-workplace-sofias-story/</a:t>
            </a:r>
            <a:endParaRPr lang="zh-TW" altLang="en-US"/>
          </a:p>
        </p:txBody>
      </p:sp>
      <p:sp>
        <p:nvSpPr>
          <p:cNvPr id="5325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01D7B0-5AB1-4747-8A39-4BCC19E4EDCE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http://www.sadag.org/index.php?option=com_content&amp;view=article&amp;id=2391:new-research-on-depression-in-the-workplace&amp;catid=11&amp;Itemid=101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C1CE2-F6AE-453C-835F-D97CEEFD3A7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0588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>
                <a:latin typeface="Arial" charset="0"/>
              </a:rPr>
              <a:t>讓我們大家一起來複習這個口訣。</a:t>
            </a:r>
            <a:endParaRPr lang="en-US" altLang="zh-TW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zh-TW" altLang="en-US" dirty="0">
              <a:latin typeface="Arial" charset="0"/>
            </a:endParaRPr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0256FF8-A46F-46B5-96D5-3A4A91CBE663}" type="slidenum">
              <a:rPr kumimoji="1" lang="en-US" altLang="zh-TW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kumimoji="1"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C1CE2-F6AE-453C-835F-D97CEEFD3A75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529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charset="0"/>
              </a:rPr>
              <a:t>主要是介紹哪裡可以取得</a:t>
            </a: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charset="0"/>
              </a:rPr>
              <a:t>結果的說明不用詳細，主要是強調</a:t>
            </a: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charset="0"/>
              </a:rPr>
              <a:t>超過六分時，就請通報，讓我們心理師有展現常才的機會。</a:t>
            </a: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charset="0"/>
            </a:endParaRPr>
          </a:p>
        </p:txBody>
      </p:sp>
      <p:sp>
        <p:nvSpPr>
          <p:cNvPr id="8192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020FBF-6A8E-43A1-A702-59B6114D4463}" type="slidenum">
              <a:rPr lang="en-US" altLang="zh-TW">
                <a:latin typeface="Arial" charset="0"/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>
              <a:latin typeface="Arial" charset="0"/>
            </a:endParaRPr>
          </a:p>
        </p:txBody>
      </p:sp>
      <p:sp>
        <p:nvSpPr>
          <p:cNvPr id="5632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/>
            <a:fld id="{7A508E08-B319-43EE-B6B1-8D6B11252A14}" type="slidenum">
              <a:rPr lang="en-US" altLang="zh-TW" sz="1200">
                <a:latin typeface="Arial" charset="0"/>
              </a:rPr>
              <a:pPr algn="r"/>
              <a:t>22</a:t>
            </a:fld>
            <a:endParaRPr lang="en-US" altLang="zh-TW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F05F4D-0913-416B-ACB1-87ED6E10F705}" type="slidenum">
              <a:rPr lang="en-US" altLang="zh-TW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zh-TW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charset="0"/>
              </a:rPr>
              <a:t>講師可以強調，當聽到或觀察到其他同仁狀況不好時，我們通常會怎麼回應？</a:t>
            </a: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charset="0"/>
              </a:rPr>
              <a:t>講師可以點名或邀請幾位來演講的同仁來</a:t>
            </a:r>
            <a:r>
              <a:rPr lang="en-US" altLang="zh-TW">
                <a:latin typeface="Arial" charset="0"/>
              </a:rPr>
              <a:t>『</a:t>
            </a:r>
            <a:r>
              <a:rPr lang="zh-TW" altLang="en-US">
                <a:latin typeface="Arial" charset="0"/>
              </a:rPr>
              <a:t>假設</a:t>
            </a:r>
            <a:r>
              <a:rPr lang="en-US" altLang="zh-TW">
                <a:latin typeface="Arial" charset="0"/>
              </a:rPr>
              <a:t>』</a:t>
            </a:r>
            <a:r>
              <a:rPr lang="zh-TW" altLang="en-US">
                <a:latin typeface="Arial" charset="0"/>
              </a:rPr>
              <a:t>自己在當下會如何回答</a:t>
            </a: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charset="0"/>
              </a:rPr>
              <a:t>請推薦</a:t>
            </a:r>
            <a:r>
              <a:rPr lang="en-US" altLang="zh-TW">
                <a:latin typeface="Arial" charset="0"/>
              </a:rPr>
              <a:t>PPT</a:t>
            </a:r>
            <a:r>
              <a:rPr lang="zh-TW" altLang="en-US">
                <a:latin typeface="Arial" charset="0"/>
              </a:rPr>
              <a:t>的內容範例，大多數狀況下都是用的。</a:t>
            </a: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charset="0"/>
              </a:rPr>
              <a:t>也大致提醒一下，不要太過於問題解決傾向，這部分是後續心理師要做的專業工作</a:t>
            </a: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charset="0"/>
              </a:rPr>
              <a:t>請大家簡單表達回應與關心就可以了。</a:t>
            </a: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charset="0"/>
            </a:endParaRPr>
          </a:p>
        </p:txBody>
      </p:sp>
      <p:sp>
        <p:nvSpPr>
          <p:cNvPr id="84996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F1A5A60-15E9-45B7-B44C-91288A1DF1D4}" type="slidenum">
              <a:rPr lang="en-US" altLang="zh-TW">
                <a:latin typeface="Arial" charset="0"/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charset="0"/>
              </a:rPr>
              <a:t>兩個重點：</a:t>
            </a:r>
            <a:r>
              <a:rPr lang="en-US" altLang="zh-TW">
                <a:latin typeface="Arial" charset="0"/>
              </a:rPr>
              <a:t>1</a:t>
            </a:r>
            <a:r>
              <a:rPr lang="zh-TW" altLang="en-US">
                <a:latin typeface="Arial" charset="0"/>
              </a:rPr>
              <a:t>、一定做到轉介；</a:t>
            </a:r>
            <a:r>
              <a:rPr lang="en-US" altLang="zh-TW">
                <a:latin typeface="Arial" charset="0"/>
              </a:rPr>
              <a:t>2</a:t>
            </a:r>
            <a:r>
              <a:rPr lang="zh-TW" altLang="en-US">
                <a:latin typeface="Arial" charset="0"/>
              </a:rPr>
              <a:t>、要徹底陪伴、持續關懷。</a:t>
            </a: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charset="0"/>
              </a:rPr>
              <a:t>案例：同仁想不開而多次出現自我傷害的行為，組長和經理都覺得照顧不來，所以就果決地轉介給嘉南療養院，避免自我傷害行為帶來不可挽回的後果。</a:t>
            </a: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charset="0"/>
              </a:rPr>
              <a:t>案例：同仁因為家裡和工作的多重壓力，情緒激動難以控制，在工作地點多次脾氣失控，雖然多次提醒與輔導，仍未見改善。在主管們和健康中心護士的鼓勵與追蹤下下，同仁主動來到了心理諮詢室。</a:t>
            </a: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charset="0"/>
              </a:rPr>
              <a:t>請講師邀請同仁以「高尚的情操」來感受一下，自己是在積陰德</a:t>
            </a: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charset="0"/>
              </a:rPr>
              <a:t>送佛送到西，所以關心同仁，也要徹底。做完</a:t>
            </a:r>
            <a:r>
              <a:rPr lang="en-US" altLang="zh-TW">
                <a:latin typeface="Arial" charset="0"/>
              </a:rPr>
              <a:t>1</a:t>
            </a:r>
            <a:r>
              <a:rPr lang="zh-TW" altLang="en-US">
                <a:latin typeface="Arial" charset="0"/>
              </a:rPr>
              <a:t>問</a:t>
            </a:r>
            <a:r>
              <a:rPr lang="en-US" altLang="zh-TW">
                <a:latin typeface="Arial" charset="0"/>
              </a:rPr>
              <a:t>2</a:t>
            </a:r>
            <a:r>
              <a:rPr lang="zh-TW" altLang="en-US">
                <a:latin typeface="Arial" charset="0"/>
              </a:rPr>
              <a:t>應之後，一定要有信心做完</a:t>
            </a:r>
            <a:r>
              <a:rPr lang="en-US" altLang="zh-TW">
                <a:latin typeface="Arial" charset="0"/>
              </a:rPr>
              <a:t>『</a:t>
            </a:r>
            <a:r>
              <a:rPr lang="zh-TW" altLang="en-US">
                <a:latin typeface="Arial" charset="0"/>
              </a:rPr>
              <a:t>轉介</a:t>
            </a:r>
            <a:r>
              <a:rPr lang="en-US" altLang="zh-TW">
                <a:latin typeface="Arial" charset="0"/>
              </a:rPr>
              <a:t>』</a:t>
            </a:r>
            <a:r>
              <a:rPr lang="zh-TW" altLang="en-US">
                <a:latin typeface="Arial" charset="0"/>
              </a:rPr>
              <a:t>的動作</a:t>
            </a: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charset="0"/>
              </a:rPr>
              <a:t>請來聽演講的同仁放心，我們心理師都是碩士畢業且通過國家證照考試的，而且有一定的年資和專長才會受邀來參與對台積電同仁的服務。</a:t>
            </a:r>
            <a:endParaRPr lang="en-US" altLang="zh-TW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charset="0"/>
            </a:endParaRPr>
          </a:p>
        </p:txBody>
      </p:sp>
      <p:sp>
        <p:nvSpPr>
          <p:cNvPr id="86020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EECE90-FD5E-47EE-A2FF-653C27A8F42D}" type="slidenum">
              <a:rPr lang="en-US" altLang="zh-TW">
                <a:latin typeface="Arial" charset="0"/>
              </a:rPr>
              <a:pPr algn="r" eaLnBrk="1" hangingPunct="1">
                <a:spcBef>
                  <a:spcPct val="0"/>
                </a:spcBef>
              </a:pPr>
              <a:t>40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C1CE2-F6AE-453C-835F-D97CEEFD3A75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4538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https://www.slideshare.net/FujitsuTS/addressing-societal-issues-humancentric-innovation-across-emeia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C1CE2-F6AE-453C-835F-D97CEEFD3A7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5129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https://ahrconsultants.co.uk/world-mental-health-day-2017/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C1CE2-F6AE-453C-835F-D97CEEFD3A7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9854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http://www.sadag.org/index.php?option=com_content&amp;view=article&amp;id=2391:new-research-on-depression-in-the-workplace&amp;catid=11&amp;Itemid=101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EDDC7-5B80-4FB5-BA9E-4FEB9595AF7C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9940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7450" y="668338"/>
            <a:ext cx="4557713" cy="3417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310063"/>
            <a:ext cx="5086350" cy="4164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93" tIns="43247" rIns="86493" bIns="43247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r>
              <a:rPr lang="en-US" altLang="zh-TW"/>
              <a:t>The majority of depressed patients respond favorably to treatment with antidepressants</a:t>
            </a:r>
            <a:r>
              <a:rPr lang="en-US" altLang="zh-TW" baseline="30000"/>
              <a:t>1</a:t>
            </a:r>
            <a:endParaRPr lang="en-US" altLang="zh-TW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r>
              <a:rPr lang="en-US" altLang="zh-TW"/>
              <a:t>In two thirds of the cases, patients respond after 8 weeks of therapy. One third will not respond during that period of time</a:t>
            </a:r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r>
              <a:rPr lang="en-US" altLang="zh-TW"/>
              <a:t>Studies suggest that the treatment of depression should be vigorous and early</a:t>
            </a:r>
            <a:r>
              <a:rPr lang="en-US" altLang="zh-TW" baseline="30000"/>
              <a:t>1</a:t>
            </a:r>
            <a:endParaRPr lang="en-US" altLang="zh-TW"/>
          </a:p>
          <a:p>
            <a:pPr marL="515938" lvl="1" indent="-173038" eaLnBrk="1" hangingPunct="1">
              <a:tabLst>
                <a:tab pos="342900" algn="l"/>
                <a:tab pos="457200" algn="l"/>
                <a:tab pos="571500" algn="l"/>
              </a:tabLst>
            </a:pPr>
            <a:r>
              <a:rPr lang="en-US" altLang="zh-TW"/>
              <a:t>The likelihood of a subsequent episode is increased in patients who achieve only a partial recovery</a:t>
            </a:r>
          </a:p>
          <a:p>
            <a:pPr marL="515938" lvl="1" indent="-173038" eaLnBrk="1" hangingPunct="1">
              <a:tabLst>
                <a:tab pos="342900" algn="l"/>
                <a:tab pos="457200" algn="l"/>
                <a:tab pos="571500" algn="l"/>
              </a:tabLst>
            </a:pPr>
            <a:r>
              <a:rPr lang="en-US" altLang="zh-TW"/>
              <a:t>Treatment should begin early in the episode, especially in patients with recurrent episodes of depression</a:t>
            </a:r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r>
              <a:rPr lang="en-US" altLang="zh-TW"/>
              <a:t>In general, the rate of response to antidepressant therapy, during a patient’s first episode of depression, is reported to be as high as 60%–70%; however, results in specific patients may vary</a:t>
            </a:r>
            <a:r>
              <a:rPr lang="en-US" altLang="zh-TW" baseline="30000"/>
              <a:t>2</a:t>
            </a:r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 baseline="30000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 baseline="30000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 baseline="30000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 baseline="30000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 baseline="30000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 baseline="30000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 baseline="30000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 baseline="30000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 baseline="30000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 baseline="30000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 baseline="30000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 baseline="30000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 baseline="30000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 baseline="30000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 baseline="30000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endParaRPr lang="en-US" altLang="zh-TW" baseline="30000"/>
          </a:p>
          <a:p>
            <a:pPr marL="228600" indent="-228600" eaLnBrk="1" hangingPunct="1">
              <a:tabLst>
                <a:tab pos="342900" algn="l"/>
                <a:tab pos="457200" algn="l"/>
                <a:tab pos="571500" algn="l"/>
              </a:tabLst>
            </a:pPr>
            <a:r>
              <a:rPr lang="en-US" altLang="zh-TW" sz="700"/>
              <a:t>	</a:t>
            </a:r>
            <a:r>
              <a:rPr lang="en-US" altLang="zh-TW" sz="700" b="1"/>
              <a:t>References: 1.</a:t>
            </a:r>
            <a:r>
              <a:rPr lang="en-US" altLang="zh-TW" sz="700"/>
              <a:t> Stahl SM. Depression. In: Stahl SM. </a:t>
            </a:r>
            <a:r>
              <a:rPr lang="en-US" altLang="zh-TW" sz="700" i="1"/>
              <a:t>Essential Psychopharmacology: Neuroscientific Basis and Practical Applications.</a:t>
            </a:r>
            <a:r>
              <a:rPr lang="en-US" altLang="zh-TW" sz="700"/>
              <a:t> New York, NY: Cambridge University Press; 2000.  </a:t>
            </a:r>
            <a:r>
              <a:rPr lang="en-US" altLang="zh-TW" sz="700" b="1"/>
              <a:t>2.</a:t>
            </a:r>
            <a:r>
              <a:rPr lang="en-US" altLang="zh-TW" sz="700"/>
              <a:t> American Psychiatric Association. </a:t>
            </a:r>
            <a:r>
              <a:rPr lang="en-US" altLang="zh-TW" sz="700" i="1"/>
              <a:t>Practice Guideline for Major Depressive Disorder in Adults.</a:t>
            </a:r>
            <a:r>
              <a:rPr lang="en-US" altLang="zh-TW" sz="700"/>
              <a:t> Washington, DC: American Psychiatric Association; 1993:10.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7450" y="668338"/>
            <a:ext cx="4557713" cy="3417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310063"/>
            <a:ext cx="5086350" cy="4164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493" tIns="43247" rIns="86493" bIns="43247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buFont typeface="Wingdings" pitchFamily="2" charset="2"/>
              <a:buChar char="u"/>
            </a:pPr>
            <a:r>
              <a:rPr lang="en-US" altLang="zh-TW" sz="800"/>
              <a:t>Most untreated episodes of depression last 6 to 24 months</a:t>
            </a:r>
            <a:r>
              <a:rPr lang="en-US" altLang="zh-TW" sz="800" baseline="30000"/>
              <a:t>1</a:t>
            </a:r>
            <a:endParaRPr lang="en-US" altLang="zh-TW" sz="800"/>
          </a:p>
          <a:p>
            <a:pPr marL="228600" indent="-228600" eaLnBrk="1" hangingPunct="1">
              <a:buFont typeface="Wingdings" pitchFamily="2" charset="2"/>
              <a:buChar char="u"/>
            </a:pPr>
            <a:endParaRPr lang="en-US" altLang="zh-TW" sz="800"/>
          </a:p>
          <a:p>
            <a:pPr marL="228600" indent="-228600" eaLnBrk="1" hangingPunct="1">
              <a:buFont typeface="Wingdings" pitchFamily="2" charset="2"/>
              <a:buChar char="u"/>
            </a:pPr>
            <a:r>
              <a:rPr lang="en-US" altLang="zh-TW" sz="800"/>
              <a:t>In two thirds of cases, symptoms remit completely</a:t>
            </a:r>
            <a:r>
              <a:rPr lang="en-US" altLang="zh-TW" sz="800" baseline="30000"/>
              <a:t>1</a:t>
            </a:r>
            <a:endParaRPr lang="en-US" altLang="zh-TW" sz="800"/>
          </a:p>
          <a:p>
            <a:pPr marL="228600" indent="-228600" eaLnBrk="1" hangingPunct="1">
              <a:buFont typeface="Wingdings" pitchFamily="2" charset="2"/>
              <a:buChar char="u"/>
            </a:pPr>
            <a:endParaRPr lang="en-US" altLang="zh-TW" sz="800"/>
          </a:p>
          <a:p>
            <a:pPr marL="228600" indent="-228600" eaLnBrk="1" hangingPunct="1">
              <a:buFont typeface="Wingdings" pitchFamily="2" charset="2"/>
              <a:buChar char="u"/>
            </a:pPr>
            <a:r>
              <a:rPr lang="en-US" altLang="zh-TW" sz="800"/>
              <a:t>In the remaining one third of cases</a:t>
            </a:r>
            <a:r>
              <a:rPr lang="en-US" altLang="zh-TW" sz="800" baseline="30000"/>
              <a:t>1</a:t>
            </a:r>
            <a:r>
              <a:rPr lang="en-US" altLang="zh-TW" sz="800"/>
              <a:t>:</a:t>
            </a:r>
          </a:p>
          <a:p>
            <a:pPr marL="628650" lvl="1" indent="-171450" eaLnBrk="1" hangingPunct="1">
              <a:buFontTx/>
              <a:buChar char="—"/>
            </a:pPr>
            <a:r>
              <a:rPr lang="en-US" altLang="zh-TW" sz="800"/>
              <a:t>5% to 10% of untreated episodes last more than 2 years</a:t>
            </a:r>
          </a:p>
          <a:p>
            <a:pPr marL="628650" lvl="1" indent="-171450" eaLnBrk="1" hangingPunct="1">
              <a:buFontTx/>
              <a:buChar char="—"/>
            </a:pPr>
            <a:r>
              <a:rPr lang="en-US" altLang="zh-TW" sz="800"/>
              <a:t>In 20% to 25% of cases, recovery is partial</a:t>
            </a:r>
          </a:p>
          <a:p>
            <a:pPr marL="228600" indent="-228600" eaLnBrk="1" hangingPunct="1">
              <a:buFont typeface="Wingdings" pitchFamily="2" charset="2"/>
              <a:buChar char="u"/>
            </a:pPr>
            <a:endParaRPr lang="en-US" altLang="zh-TW" sz="800"/>
          </a:p>
          <a:p>
            <a:pPr marL="228600" indent="-228600" eaLnBrk="1" hangingPunct="1">
              <a:buFont typeface="Wingdings" pitchFamily="2" charset="2"/>
              <a:buChar char="u"/>
            </a:pPr>
            <a:r>
              <a:rPr lang="en-US" altLang="zh-TW" sz="800"/>
              <a:t>Studies of untreated depressed patients revealed that at 1-year follow-up</a:t>
            </a:r>
            <a:r>
              <a:rPr lang="en-US" altLang="zh-TW" sz="800" baseline="30000"/>
              <a:t>2</a:t>
            </a:r>
            <a:r>
              <a:rPr lang="en-US" altLang="zh-TW" sz="800"/>
              <a:t>:</a:t>
            </a:r>
          </a:p>
          <a:p>
            <a:pPr marL="628650" lvl="1" indent="-171450" eaLnBrk="1" hangingPunct="1">
              <a:buFontTx/>
              <a:buChar char="—"/>
            </a:pPr>
            <a:r>
              <a:rPr lang="en-US" altLang="zh-TW" sz="800"/>
              <a:t>Approximately 40% stay depressed</a:t>
            </a:r>
          </a:p>
          <a:p>
            <a:pPr marL="628650" lvl="1" indent="-171450" eaLnBrk="1" hangingPunct="1">
              <a:buFontTx/>
              <a:buChar char="—"/>
            </a:pPr>
            <a:r>
              <a:rPr lang="en-US" altLang="zh-TW" sz="800"/>
              <a:t>40% recover</a:t>
            </a:r>
          </a:p>
          <a:p>
            <a:pPr marL="628650" lvl="1" indent="-171450" eaLnBrk="1" hangingPunct="1">
              <a:buFontTx/>
              <a:buChar char="—"/>
            </a:pPr>
            <a:r>
              <a:rPr lang="en-US" altLang="zh-TW" sz="800"/>
              <a:t>20% either partly recover or develop the diagnosis of dysthymia, defined as a low-grade, chronic form of depression that lasts for more than 2 years</a:t>
            </a:r>
          </a:p>
          <a:p>
            <a:pPr marL="228600" indent="-228600" eaLnBrk="1" hangingPunct="1"/>
            <a:endParaRPr lang="en-US" altLang="zh-TW" sz="800"/>
          </a:p>
          <a:p>
            <a:pPr marL="228600" indent="-228600" eaLnBrk="1" hangingPunct="1"/>
            <a:endParaRPr lang="en-US" altLang="zh-TW" sz="800"/>
          </a:p>
          <a:p>
            <a:pPr marL="228600" indent="-228600" eaLnBrk="1" hangingPunct="1"/>
            <a:endParaRPr lang="en-US" altLang="zh-TW" sz="800"/>
          </a:p>
          <a:p>
            <a:pPr marL="228600" indent="-228600" eaLnBrk="1" hangingPunct="1"/>
            <a:endParaRPr lang="en-US" altLang="zh-TW" sz="800"/>
          </a:p>
          <a:p>
            <a:pPr marL="228600" indent="-228600" eaLnBrk="1" hangingPunct="1"/>
            <a:endParaRPr lang="en-US" altLang="zh-TW" sz="800"/>
          </a:p>
          <a:p>
            <a:pPr marL="228600" indent="-228600" eaLnBrk="1" hangingPunct="1"/>
            <a:endParaRPr lang="en-US" altLang="zh-TW" sz="800"/>
          </a:p>
          <a:p>
            <a:pPr marL="228600" indent="-228600" eaLnBrk="1" hangingPunct="1"/>
            <a:endParaRPr lang="en-US" altLang="zh-TW" sz="800"/>
          </a:p>
          <a:p>
            <a:pPr marL="228600" indent="-228600" eaLnBrk="1" hangingPunct="1"/>
            <a:endParaRPr lang="en-US" altLang="zh-TW" sz="500"/>
          </a:p>
          <a:p>
            <a:pPr marL="228600" indent="-228600" eaLnBrk="1" hangingPunct="1"/>
            <a:endParaRPr lang="en-US" altLang="zh-TW" sz="500"/>
          </a:p>
          <a:p>
            <a:pPr marL="228600" indent="-228600" eaLnBrk="1" hangingPunct="1"/>
            <a:endParaRPr lang="en-US" altLang="zh-TW" sz="500"/>
          </a:p>
          <a:p>
            <a:pPr marL="228600" indent="-228600" eaLnBrk="1" hangingPunct="1"/>
            <a:r>
              <a:rPr lang="en-US" altLang="zh-TW" sz="500"/>
              <a:t>	</a:t>
            </a:r>
            <a:r>
              <a:rPr lang="en-US" altLang="zh-TW" sz="500" b="1"/>
              <a:t>References: 1.</a:t>
            </a:r>
            <a:r>
              <a:rPr lang="en-US" altLang="zh-TW" sz="500"/>
              <a:t> Depression Guideline Panel. </a:t>
            </a:r>
            <a:r>
              <a:rPr lang="en-US" altLang="zh-TW" sz="500" i="1"/>
              <a:t>Depression in Primary Care: Volume 1. Detection and Diagnosis. Clinical Practice Guideline, Number 5.</a:t>
            </a:r>
            <a:r>
              <a:rPr lang="en-US" altLang="zh-TW" sz="500"/>
              <a:t> Rockville, Md: US Department of Health and Human Services, Public Health Service, Agency for Health Care Policy and Research. AHCPR publication 93-0550; April 1993:21-22.  </a:t>
            </a:r>
            <a:r>
              <a:rPr lang="en-US" altLang="zh-TW" sz="500" b="1"/>
              <a:t>2.</a:t>
            </a:r>
            <a:r>
              <a:rPr lang="en-US" altLang="zh-TW" sz="500"/>
              <a:t> Stahl SM. Depression. In: Stahl SM. </a:t>
            </a:r>
            <a:r>
              <a:rPr lang="en-US" altLang="zh-TW" sz="500" i="1"/>
              <a:t>Essential Psychopharmacology: Neuroscientific Basis and Practical Applications. </a:t>
            </a:r>
            <a:r>
              <a:rPr lang="en-US" altLang="zh-TW" sz="500"/>
              <a:t>New York, NY: Cambridge University Press; 2000.</a:t>
            </a:r>
            <a:r>
              <a:rPr lang="en-US" altLang="zh-TW"/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TW"/>
              <a:t>http://www.wiltshirehumangivens.org/therapy/depression.html</a:t>
            </a:r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AA5028A-E8CE-434A-B9EB-5131FF8A6C97}" type="slidenum">
              <a:rPr lang="en-US" altLang="zh-TW">
                <a:latin typeface="Arial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US" altLang="zh-TW"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68F2BB-0305-44BB-BA7A-ECA340B42A79}" type="slidenum">
              <a:rPr lang="en-US" altLang="zh-TW">
                <a:latin typeface="Arial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en-US" altLang="zh-TW">
              <a:latin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/>
          <a:lstStyle>
            <a:lvl1pPr>
              <a:defRPr b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46848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09B-5D19-4718-9E57-951233612B6A}" type="datetimeFigureOut">
              <a:rPr lang="zh-TW" altLang="en-US" smtClean="0"/>
              <a:t>2020/4/29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464C-0463-4B60-A6BE-996DD58CC04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09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09B-5D19-4718-9E57-951233612B6A}" type="datetimeFigureOut">
              <a:rPr lang="zh-TW" altLang="en-US" smtClean="0"/>
              <a:t>2020/4/29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464C-0463-4B60-A6BE-996DD58CC04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840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09B-5D19-4718-9E57-951233612B6A}" type="datetimeFigureOut">
              <a:rPr lang="zh-TW" altLang="en-US" smtClean="0"/>
              <a:t>2020/4/29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464C-0463-4B60-A6BE-996DD58CC04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51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09B-5D19-4718-9E57-951233612B6A}" type="datetimeFigureOut">
              <a:rPr lang="zh-TW" altLang="en-US" smtClean="0"/>
              <a:t>2020/4/29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464C-0463-4B60-A6BE-996DD58CC04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416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09B-5D19-4718-9E57-951233612B6A}" type="datetimeFigureOut">
              <a:rPr lang="zh-TW" altLang="en-US" smtClean="0"/>
              <a:t>2020/4/29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464C-0463-4B60-A6BE-996DD58CC04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43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09B-5D19-4718-9E57-951233612B6A}" type="datetimeFigureOut">
              <a:rPr lang="zh-TW" altLang="en-US" smtClean="0"/>
              <a:t>2020/4/29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464C-0463-4B60-A6BE-996DD58CC04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90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09B-5D19-4718-9E57-951233612B6A}" type="datetimeFigureOut">
              <a:rPr lang="zh-TW" altLang="en-US" smtClean="0"/>
              <a:t>2020/4/29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464C-0463-4B60-A6BE-996DD58CC04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15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09B-5D19-4718-9E57-951233612B6A}" type="datetimeFigureOut">
              <a:rPr lang="zh-TW" altLang="en-US" smtClean="0"/>
              <a:t>2020/4/29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464C-0463-4B60-A6BE-996DD58CC04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9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09B-5D19-4718-9E57-951233612B6A}" type="datetimeFigureOut">
              <a:rPr lang="zh-TW" altLang="en-US" smtClean="0"/>
              <a:t>2020/4/29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464C-0463-4B60-A6BE-996DD58CC04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24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09B-5D19-4718-9E57-951233612B6A}" type="datetimeFigureOut">
              <a:rPr lang="zh-TW" altLang="en-US" smtClean="0"/>
              <a:t>2020/4/29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464C-0463-4B60-A6BE-996DD58CC04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467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09B-5D19-4718-9E57-951233612B6A}" type="datetimeFigureOut">
              <a:rPr lang="zh-TW" altLang="en-US" smtClean="0"/>
              <a:t>2020/4/29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1464C-0463-4B60-A6BE-996DD58CC04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443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6109B-5D19-4718-9E57-951233612B6A}" type="datetimeFigureOut">
              <a:rPr lang="zh-TW" altLang="en-US" smtClean="0"/>
              <a:t>2020/4/29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1464C-0463-4B60-A6BE-996DD58CC04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02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../../&#28436;&#35611;&#29992;&#24433;&#29255;/&#33258;&#27578;&#38928;&#38450;/001-&#33258;&#27578;&#38450;&#27835;_2014%20910&#19990;&#30028;&#38928;&#38450;&#33258;&#27578;&#26085;&#23459;&#20659;&#30701;&#29255;%20&#23436;&#25972;&#29256;.mp4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../../&#28436;&#35611;&#29992;&#24433;&#29255;/&#33258;&#27578;&#38928;&#38450;/003-&#33258;&#27578;&#38450;&#27835;_&#33521;&#30007;&#23376;&#32085;&#26395;&#21040;&#24819;&#33258;&#27578;%20&#38476;&#29983;&#20154;&#20572;&#27493;&#38364;&#25079;&#25937;&#9474;&#22823;&#21315;&#19990;&#30028;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hyperlink" Target="http://www.google.com.tw/imgres?q=marker&amp;safe=off&amp;hl=zh-TW&amp;biw=1024&amp;bih=602&amp;tbm=isch&amp;tbnid=2jk8MATTNprVQM:&amp;imgrefurl=http://www.123freevectors.com/vector-marker/&amp;docid=DfRbKmMU-YPNSM&amp;imgurl=http://img1.123freevectors.com/wp-content/uploads/new/objects/142_vector-marker-l.jpg&amp;w=600&amp;h=591&amp;ei=lAGCUfK7LoewkAWZhoCoAQ&amp;zoom=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w/imgres?q=talk&amp;safe=off&amp;hl=zh-TW&amp;biw=1024&amp;bih=602&amp;tbm=isch&amp;tbnid=08ef3ZvjVkKAuM:&amp;imgrefurl=http://cn.cutcaster.com/photo/800796384-People-talk-social-media-in-3D-speech-link/&amp;docid=5K-BurCGKQH9kM&amp;imgurl=http://watermarked.cutcaster.com/cutcaster-photo-800796384-People-talk-social-media-in-3D-speech-link.jpg&amp;w=450&amp;h=382&amp;ei=MQaCUeG8OcuWkQWmvIGYBg&amp;zoom=1&amp;iact=hc&amp;vpx=309&amp;vpy=222&amp;dur=891&amp;hovh=207&amp;hovw=244&amp;tx=137&amp;ty=116&amp;page=3&amp;tbnh=135&amp;tbnw=159&amp;start=37&amp;ndsp=21&amp;ved=1t:429,r:49,s:0,i:232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../../&#28436;&#35611;&#29992;&#24433;&#29255;/&#33258;&#27578;&#38928;&#38450;/002-&#24962;&#39729;&#30151;&#30340;&#24863;&#35258;(&#20013;&#25991;&#23383;&#24149;).mp4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../../&#28436;&#35611;&#29992;&#24433;&#29255;/&#33258;&#27578;&#38928;&#38450;/001-&#38364;&#37749;&#35413;&#35542;&#32178;&#65306;&#20841;&#20998;&#37912;&#35469;&#35672;&#24962;&#39729;&#30151;.mp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992888" cy="1944216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1800" u="sng" dirty="0"/>
              <a:t>真愛生命守門人訓練</a:t>
            </a:r>
            <a:br>
              <a:rPr lang="en-US" altLang="zh-TW" dirty="0"/>
            </a:br>
            <a:r>
              <a:rPr lang="zh-TW" altLang="en-US" dirty="0"/>
              <a:t>如何發現、如何關心自殺企圖者？你我都做得到</a:t>
            </a:r>
            <a:br>
              <a:rPr lang="zh-TW" altLang="en-US" dirty="0"/>
            </a:br>
            <a:r>
              <a:rPr lang="zh-TW" altLang="en-US" sz="2700" dirty="0"/>
              <a:t>自殺企圖者危機辨識與處置及心理支持與晤談技巧之運用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636912"/>
            <a:ext cx="6400800" cy="1584176"/>
          </a:xfrm>
        </p:spPr>
        <p:txBody>
          <a:bodyPr/>
          <a:lstStyle/>
          <a:p>
            <a:r>
              <a:rPr lang="zh-TW" altLang="en-US" dirty="0"/>
              <a:t>杜家興 臨床心理科主任</a:t>
            </a:r>
            <a:endParaRPr lang="en-US" altLang="zh-TW" dirty="0"/>
          </a:p>
          <a:p>
            <a:r>
              <a:rPr lang="zh-TW" altLang="en-US" dirty="0"/>
              <a:t>衛生福利部嘉南療養院</a:t>
            </a:r>
            <a:endParaRPr lang="en-US" altLang="zh-TW" dirty="0"/>
          </a:p>
        </p:txBody>
      </p:sp>
      <p:sp>
        <p:nvSpPr>
          <p:cNvPr id="4" name="矩形 3"/>
          <p:cNvSpPr/>
          <p:nvPr/>
        </p:nvSpPr>
        <p:spPr>
          <a:xfrm>
            <a:off x="1691680" y="3933056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2" action="ppaction://hlinkfile"/>
              </a:rPr>
              <a:t>001-</a:t>
            </a:r>
            <a:r>
              <a:rPr lang="zh-TW" altLang="en-US" dirty="0">
                <a:hlinkClick r:id="rId2" action="ppaction://hlinkfile"/>
              </a:rPr>
              <a:t>自殺防治</a:t>
            </a:r>
            <a:r>
              <a:rPr lang="en-US" altLang="zh-TW" dirty="0">
                <a:hlinkClick r:id="rId2" action="ppaction://hlinkfile"/>
              </a:rPr>
              <a:t>_2014 910</a:t>
            </a:r>
            <a:r>
              <a:rPr lang="zh-TW" altLang="en-US" dirty="0">
                <a:hlinkClick r:id="rId2" action="ppaction://hlinkfile"/>
              </a:rPr>
              <a:t>世界預防自殺日宣傳短片 完整版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26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ABCAAE-6A5B-480D-BCFC-3D4C52A17927}" type="slidenum">
              <a:rPr lang="en-US" altLang="zh-TW"/>
              <a:pPr>
                <a:defRPr/>
              </a:pPr>
              <a:t>10</a:t>
            </a:fld>
            <a:endParaRPr lang="en-US" altLang="zh-TW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174D9D"/>
              </a:clrFrom>
              <a:clrTo>
                <a:srgbClr val="174D9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646741"/>
            <a:ext cx="7983537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6516216" y="2935923"/>
            <a:ext cx="2018180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rgbClr val="FFFF00"/>
                </a:solidFill>
              </a:rPr>
              <a:t>67% 反應良好</a:t>
            </a:r>
          </a:p>
        </p:txBody>
      </p:sp>
      <p:sp>
        <p:nvSpPr>
          <p:cNvPr id="37893" name="Rectangle 4"/>
          <p:cNvSpPr>
            <a:spLocks noChangeArrowheads="1"/>
          </p:cNvSpPr>
          <p:nvPr/>
        </p:nvSpPr>
        <p:spPr bwMode="auto">
          <a:xfrm>
            <a:off x="6053475" y="3478910"/>
            <a:ext cx="282473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b="1" dirty="0">
                <a:solidFill>
                  <a:schemeClr val="bg1"/>
                </a:solidFill>
              </a:rPr>
              <a:t>接受藥物治療的憂鬱症病人，</a:t>
            </a:r>
            <a:r>
              <a:rPr lang="en-US" altLang="zh-TW" sz="2000" b="1" dirty="0">
                <a:solidFill>
                  <a:schemeClr val="bg1"/>
                </a:solidFill>
              </a:rPr>
              <a:t>67%</a:t>
            </a:r>
            <a:r>
              <a:rPr lang="zh-TW" altLang="en-US" sz="2000" b="1" dirty="0">
                <a:solidFill>
                  <a:schemeClr val="bg1"/>
                </a:solidFill>
              </a:rPr>
              <a:t>在治療八週後反應良好，但是仍然有</a:t>
            </a:r>
            <a:r>
              <a:rPr lang="en-US" altLang="zh-TW" sz="2000" b="1" dirty="0">
                <a:solidFill>
                  <a:schemeClr val="bg1"/>
                </a:solidFill>
              </a:rPr>
              <a:t>33%</a:t>
            </a:r>
            <a:r>
              <a:rPr lang="zh-TW" altLang="en-US" sz="2000" b="1" dirty="0">
                <a:solidFill>
                  <a:schemeClr val="bg1"/>
                </a:solidFill>
              </a:rPr>
              <a:t>治療無效</a:t>
            </a:r>
            <a:endParaRPr lang="en-US" altLang="zh-TW" sz="1800" b="1" dirty="0">
              <a:solidFill>
                <a:schemeClr val="bg1"/>
              </a:solidFill>
            </a:endParaRPr>
          </a:p>
        </p:txBody>
      </p:sp>
      <p:sp>
        <p:nvSpPr>
          <p:cNvPr id="37894" name="Rectangle 5"/>
          <p:cNvSpPr>
            <a:spLocks noChangeArrowheads="1"/>
          </p:cNvSpPr>
          <p:nvPr/>
        </p:nvSpPr>
        <p:spPr bwMode="auto">
          <a:xfrm>
            <a:off x="4067944" y="5773407"/>
            <a:ext cx="1139735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b="1" dirty="0">
                <a:solidFill>
                  <a:srgbClr val="FFCC99"/>
                </a:solidFill>
              </a:rPr>
              <a:t>8 個星期</a:t>
            </a:r>
          </a:p>
        </p:txBody>
      </p:sp>
      <p:sp>
        <p:nvSpPr>
          <p:cNvPr id="37895" name="Rectangle 6"/>
          <p:cNvSpPr>
            <a:spLocks noChangeArrowheads="1"/>
          </p:cNvSpPr>
          <p:nvPr/>
        </p:nvSpPr>
        <p:spPr bwMode="auto">
          <a:xfrm>
            <a:off x="1115616" y="3829864"/>
            <a:ext cx="161903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憂鬱情緒</a:t>
            </a:r>
          </a:p>
        </p:txBody>
      </p:sp>
      <p:sp>
        <p:nvSpPr>
          <p:cNvPr id="37896" name="Rectangle 7"/>
          <p:cNvSpPr>
            <a:spLocks noChangeArrowheads="1"/>
          </p:cNvSpPr>
          <p:nvPr/>
        </p:nvSpPr>
        <p:spPr bwMode="auto">
          <a:xfrm>
            <a:off x="1124643" y="2348880"/>
            <a:ext cx="1619032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chemeClr val="bg1"/>
                </a:solidFill>
              </a:rPr>
              <a:t>正常情緒</a:t>
            </a:r>
          </a:p>
        </p:txBody>
      </p:sp>
      <p:sp>
        <p:nvSpPr>
          <p:cNvPr id="37897" name="Rectangle 8"/>
          <p:cNvSpPr>
            <a:spLocks noChangeArrowheads="1"/>
          </p:cNvSpPr>
          <p:nvPr/>
        </p:nvSpPr>
        <p:spPr bwMode="auto">
          <a:xfrm>
            <a:off x="3347864" y="3281982"/>
            <a:ext cx="1905694" cy="39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b="1" dirty="0">
                <a:solidFill>
                  <a:schemeClr val="bg1"/>
                </a:solidFill>
              </a:rPr>
              <a:t>開始藥物治療</a:t>
            </a:r>
          </a:p>
        </p:txBody>
      </p:sp>
      <p:sp>
        <p:nvSpPr>
          <p:cNvPr id="37898" name="Rectangle 9"/>
          <p:cNvSpPr>
            <a:spLocks noChangeArrowheads="1"/>
          </p:cNvSpPr>
          <p:nvPr/>
        </p:nvSpPr>
        <p:spPr bwMode="auto">
          <a:xfrm>
            <a:off x="6516216" y="5026025"/>
            <a:ext cx="17748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b="1" dirty="0">
                <a:solidFill>
                  <a:srgbClr val="FFCCFF"/>
                </a:solidFill>
              </a:rPr>
              <a:t>33% 反應不佳</a:t>
            </a:r>
            <a:endParaRPr lang="en-US" altLang="zh-TW" sz="2000" b="1" dirty="0">
              <a:solidFill>
                <a:srgbClr val="FFCCFF"/>
              </a:solidFill>
            </a:endParaRPr>
          </a:p>
        </p:txBody>
      </p:sp>
      <p:sp>
        <p:nvSpPr>
          <p:cNvPr id="37899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24744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zh-TW" altLang="en-US" dirty="0"/>
              <a:t>藥物治療的反應率</a:t>
            </a:r>
          </a:p>
        </p:txBody>
      </p:sp>
      <p:sp>
        <p:nvSpPr>
          <p:cNvPr id="37900" name="Line 11"/>
          <p:cNvSpPr>
            <a:spLocks noChangeShapeType="1"/>
          </p:cNvSpPr>
          <p:nvPr/>
        </p:nvSpPr>
        <p:spPr bwMode="auto">
          <a:xfrm>
            <a:off x="3851920" y="3861048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7901" name="Text Box 12"/>
          <p:cNvSpPr txBox="1">
            <a:spLocks noChangeArrowheads="1"/>
          </p:cNvSpPr>
          <p:nvPr/>
        </p:nvSpPr>
        <p:spPr bwMode="auto">
          <a:xfrm>
            <a:off x="460375" y="6324600"/>
            <a:ext cx="3751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latin typeface="Arial" charset="0"/>
              </a:rPr>
              <a:t>Stahl. </a:t>
            </a:r>
            <a:r>
              <a:rPr lang="en-US" altLang="zh-TW" sz="1400" i="1">
                <a:latin typeface="Arial" charset="0"/>
              </a:rPr>
              <a:t>Essential Psychopharmacology.</a:t>
            </a:r>
            <a:r>
              <a:rPr lang="en-US" altLang="zh-TW" sz="1400">
                <a:latin typeface="Arial" charset="0"/>
              </a:rPr>
              <a:t> 2000.</a:t>
            </a:r>
          </a:p>
        </p:txBody>
      </p:sp>
    </p:spTree>
    <p:extLst>
      <p:ext uri="{BB962C8B-B14F-4D97-AF65-F5344CB8AC3E}">
        <p14:creationId xmlns:p14="http://schemas.microsoft.com/office/powerpoint/2010/main" val="1050803803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5DD7E-DFC0-4F5E-9C2C-11890C900D71}" type="slidenum">
              <a:rPr lang="en-US" altLang="zh-TW"/>
              <a:pPr>
                <a:defRPr/>
              </a:pPr>
              <a:t>11</a:t>
            </a:fld>
            <a:endParaRPr lang="en-US" altLang="zh-TW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174D9D"/>
              </a:clrFrom>
              <a:clrTo>
                <a:srgbClr val="174D9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288766"/>
            <a:ext cx="8064897" cy="503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971599" y="1316966"/>
            <a:ext cx="1103313" cy="4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chemeClr val="bg1"/>
                </a:solidFill>
              </a:rPr>
              <a:t>正常</a:t>
            </a:r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5148064" y="1794533"/>
            <a:ext cx="1978025" cy="4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chemeClr val="bg1"/>
                </a:solidFill>
              </a:rPr>
              <a:t>40% 復原</a:t>
            </a:r>
          </a:p>
        </p:txBody>
      </p:sp>
      <p:sp>
        <p:nvSpPr>
          <p:cNvPr id="38918" name="Rectangle 5"/>
          <p:cNvSpPr>
            <a:spLocks noChangeArrowheads="1"/>
          </p:cNvSpPr>
          <p:nvPr/>
        </p:nvSpPr>
        <p:spPr bwMode="auto">
          <a:xfrm>
            <a:off x="5146630" y="2691677"/>
            <a:ext cx="3359195" cy="75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rgbClr val="FFCC99"/>
                </a:solidFill>
              </a:rPr>
              <a:t>20% 變成輕度憂鬱或是部分復原</a:t>
            </a:r>
            <a:endParaRPr lang="en-US" altLang="zh-TW" sz="2400" b="1" dirty="0">
              <a:solidFill>
                <a:srgbClr val="FFCC99"/>
              </a:solidFill>
            </a:endParaRPr>
          </a:p>
        </p:txBody>
      </p:sp>
      <p:sp>
        <p:nvSpPr>
          <p:cNvPr id="38919" name="Rectangle 6"/>
          <p:cNvSpPr>
            <a:spLocks noChangeArrowheads="1"/>
          </p:cNvSpPr>
          <p:nvPr/>
        </p:nvSpPr>
        <p:spPr bwMode="auto">
          <a:xfrm>
            <a:off x="5148064" y="4632325"/>
            <a:ext cx="3357761" cy="4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FFCCFF"/>
                </a:solidFill>
              </a:rPr>
              <a:t>40%仍持續憂鬱</a:t>
            </a:r>
            <a:endParaRPr lang="en-US" altLang="zh-TW" sz="2800" b="1" dirty="0">
              <a:solidFill>
                <a:srgbClr val="FFCCFF"/>
              </a:solidFill>
            </a:endParaRPr>
          </a:p>
        </p:txBody>
      </p:sp>
      <p:sp>
        <p:nvSpPr>
          <p:cNvPr id="38920" name="Rectangle 7"/>
          <p:cNvSpPr>
            <a:spLocks noChangeArrowheads="1"/>
          </p:cNvSpPr>
          <p:nvPr/>
        </p:nvSpPr>
        <p:spPr bwMode="auto">
          <a:xfrm>
            <a:off x="971599" y="3317875"/>
            <a:ext cx="1152451" cy="4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FF66FF"/>
                </a:solidFill>
              </a:rPr>
              <a:t>憂鬱</a:t>
            </a:r>
            <a:endParaRPr lang="en-US" altLang="zh-TW" sz="2800" b="1" dirty="0">
              <a:solidFill>
                <a:srgbClr val="FF66FF"/>
              </a:solidFill>
            </a:endParaRPr>
          </a:p>
        </p:txBody>
      </p:sp>
      <p:sp>
        <p:nvSpPr>
          <p:cNvPr id="38921" name="Rectangle 8"/>
          <p:cNvSpPr>
            <a:spLocks noChangeArrowheads="1"/>
          </p:cNvSpPr>
          <p:nvPr/>
        </p:nvSpPr>
        <p:spPr bwMode="auto">
          <a:xfrm>
            <a:off x="3131840" y="5502747"/>
            <a:ext cx="995573" cy="42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zh-TW" altLang="en-US" sz="2400" b="1" dirty="0">
                <a:solidFill>
                  <a:srgbClr val="FFC000"/>
                </a:solidFill>
              </a:rPr>
              <a:t>1 年</a:t>
            </a:r>
          </a:p>
        </p:txBody>
      </p:sp>
      <p:sp>
        <p:nvSpPr>
          <p:cNvPr id="38922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24744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zh-TW" altLang="en-US" sz="4000" dirty="0"/>
              <a:t>未治療之重度憂鬱症病程</a:t>
            </a:r>
            <a:endParaRPr lang="en-US" altLang="zh-TW" sz="4000" dirty="0"/>
          </a:p>
        </p:txBody>
      </p:sp>
      <p:sp>
        <p:nvSpPr>
          <p:cNvPr id="38923" name="Rectangle 10"/>
          <p:cNvSpPr>
            <a:spLocks noChangeArrowheads="1"/>
          </p:cNvSpPr>
          <p:nvPr/>
        </p:nvSpPr>
        <p:spPr bwMode="auto">
          <a:xfrm>
            <a:off x="2233613" y="6361113"/>
            <a:ext cx="40211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/>
              <a:t>Stahl. </a:t>
            </a:r>
            <a:r>
              <a:rPr lang="en-US" altLang="zh-TW" sz="1400" i="1"/>
              <a:t>Essential Psychopharmacology.</a:t>
            </a:r>
            <a:r>
              <a:rPr lang="en-US" altLang="zh-TW" sz="1400"/>
              <a:t> 2000.</a:t>
            </a:r>
          </a:p>
        </p:txBody>
      </p:sp>
    </p:spTree>
    <p:extLst>
      <p:ext uri="{BB962C8B-B14F-4D97-AF65-F5344CB8AC3E}">
        <p14:creationId xmlns:p14="http://schemas.microsoft.com/office/powerpoint/2010/main" val="2611919583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7308304" y="188640"/>
            <a:ext cx="1835696" cy="561662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eaVert">
            <a:normAutofit/>
          </a:bodyPr>
          <a:lstStyle/>
          <a:p>
            <a:pPr eaLnBrk="1" hangingPunct="1"/>
            <a:r>
              <a:rPr lang="zh-TW" altLang="en-US" dirty="0"/>
              <a:t>生命低潮，</a:t>
            </a:r>
            <a:br>
              <a:rPr lang="en-US" altLang="zh-TW" dirty="0"/>
            </a:br>
            <a:r>
              <a:rPr lang="zh-TW" altLang="en-US" dirty="0"/>
              <a:t>是個貴重的禮物</a:t>
            </a:r>
          </a:p>
        </p:txBody>
      </p:sp>
      <p:sp>
        <p:nvSpPr>
          <p:cNvPr id="35843" name="內容版面配置區 2"/>
          <p:cNvSpPr>
            <a:spLocks noGrp="1"/>
          </p:cNvSpPr>
          <p:nvPr>
            <p:ph idx="1"/>
          </p:nvPr>
        </p:nvSpPr>
        <p:spPr>
          <a:xfrm>
            <a:off x="179512" y="332656"/>
            <a:ext cx="6419850" cy="2663701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dirty="0"/>
              <a:t>憂鬱症者與親朋好友們需要注意：</a:t>
            </a:r>
            <a:endParaRPr lang="en-US" altLang="zh-TW" dirty="0"/>
          </a:p>
          <a:p>
            <a:pPr lvl="1" eaLnBrk="1" hangingPunct="1"/>
            <a:r>
              <a:rPr lang="zh-TW" altLang="en-US" dirty="0"/>
              <a:t>嚴重時要吃藥來改變「體力」</a:t>
            </a:r>
            <a:endParaRPr lang="en-US" altLang="zh-TW" dirty="0"/>
          </a:p>
          <a:p>
            <a:pPr lvl="1"/>
            <a:r>
              <a:rPr lang="zh-TW" altLang="en-US" dirty="0"/>
              <a:t>恢復期要調整「腦力」「連結力」</a:t>
            </a:r>
            <a:endParaRPr lang="en-US" altLang="zh-TW" dirty="0"/>
          </a:p>
          <a:p>
            <a:pPr lvl="1"/>
            <a:r>
              <a:rPr lang="zh-TW" altLang="en-US" dirty="0"/>
              <a:t>穩定期要訓練「心力」</a:t>
            </a:r>
            <a:endParaRPr lang="en-US" altLang="zh-TW" dirty="0"/>
          </a:p>
          <a:p>
            <a:pPr lvl="1" eaLnBrk="1" hangingPunct="1"/>
            <a:r>
              <a:rPr lang="zh-TW" altLang="en-US" dirty="0"/>
              <a:t>生命才有「活力」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537199" y="6139731"/>
            <a:ext cx="2133600" cy="365125"/>
          </a:xfrm>
        </p:spPr>
        <p:txBody>
          <a:bodyPr/>
          <a:lstStyle/>
          <a:p>
            <a:pPr>
              <a:defRPr/>
            </a:pPr>
            <a:fld id="{89C1C695-10E5-4C65-82A1-281D3EE01EEB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783943353"/>
              </p:ext>
            </p:extLst>
          </p:nvPr>
        </p:nvGraphicFramePr>
        <p:xfrm>
          <a:off x="539775" y="227627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92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9377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zh-TW" altLang="en-US" dirty="0"/>
              <a:t>做得到陪伴，因為具有知識與技巧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96975"/>
            <a:ext cx="8640960" cy="468029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憂鬱症不只是心情不好、遇到困境而已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原來「自殺」是可以接觸、瞭解與翻轉的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陪伴能力這麼給力！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r>
              <a:rPr lang="zh-TW" altLang="en-US" dirty="0"/>
              <a:t>充滿理解的對待</a:t>
            </a:r>
            <a:r>
              <a:rPr lang="en-US" altLang="zh-TW" dirty="0"/>
              <a:t>&gt;&gt;</a:t>
            </a:r>
            <a:r>
              <a:rPr lang="zh-TW" altLang="en-US" dirty="0"/>
              <a:t>經驗分享</a:t>
            </a:r>
            <a:r>
              <a:rPr lang="en-US" altLang="zh-TW" dirty="0"/>
              <a:t>&gt;&gt;</a:t>
            </a:r>
            <a:r>
              <a:rPr lang="zh-TW" altLang="en-US" dirty="0"/>
              <a:t>說理分析  </a:t>
            </a:r>
            <a:endParaRPr lang="en-US" altLang="zh-TW" dirty="0"/>
          </a:p>
          <a:p>
            <a:pPr>
              <a:defRPr/>
            </a:pP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他人，不是用來控制的，也不是襯托我的人生的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defRPr/>
            </a:pPr>
            <a:r>
              <a:rPr lang="zh-TW" altLang="en-US" dirty="0"/>
              <a:t>增上緣與逆增上緣</a:t>
            </a:r>
            <a:endParaRPr lang="en-US" altLang="zh-TW" dirty="0"/>
          </a:p>
          <a:p>
            <a:pPr eaLnBrk="1" hangingPunct="1">
              <a:defRPr/>
            </a:pP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原來我對人生的理解與追求，才是決定我身心安穩與幸福的最大關鍵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defRPr/>
            </a:pPr>
            <a:r>
              <a:rPr lang="zh-TW" altLang="en-US" dirty="0"/>
              <a:t>生活風格</a:t>
            </a:r>
            <a:endParaRPr lang="en-US" altLang="zh-TW" dirty="0"/>
          </a:p>
          <a:p>
            <a:pPr lvl="1" eaLnBrk="1" hangingPunct="1">
              <a:defRPr/>
            </a:pPr>
            <a:r>
              <a:rPr lang="zh-TW" altLang="en-US" dirty="0"/>
              <a:t>時時刻刻的覺察力與選擇</a:t>
            </a:r>
            <a:endParaRPr lang="en-US" altLang="zh-TW" dirty="0"/>
          </a:p>
          <a:p>
            <a:pPr eaLnBrk="1" hangingPunct="1"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371B9-5FF6-45C5-A2AB-02672FA87F2B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612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5B6E72-9418-44EB-8954-4E7ABD14F579}" type="slidenum">
              <a:rPr lang="en-US" altLang="zh-TW"/>
              <a:pPr>
                <a:defRPr/>
              </a:pPr>
              <a:t>14</a:t>
            </a:fld>
            <a:endParaRPr lang="en-US" altLang="zh-TW"/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3999" cy="850703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zh-TW" altLang="en-US" dirty="0"/>
              <a:t>能吃能睡，人生最幸福！</a:t>
            </a:r>
          </a:p>
        </p:txBody>
      </p:sp>
      <p:pic>
        <p:nvPicPr>
          <p:cNvPr id="31749" name="Picture 5" descr="9905_depression_sleep_bad cirl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79278"/>
            <a:ext cx="6912768" cy="597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732240" y="4365104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太多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睡眠</a:t>
            </a: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2400" b="1" dirty="0"/>
              <a:t>腦部變得疲累</a:t>
            </a:r>
          </a:p>
        </p:txBody>
      </p:sp>
      <p:cxnSp>
        <p:nvCxnSpPr>
          <p:cNvPr id="4" name="直線單箭頭接點 3"/>
          <p:cNvCxnSpPr/>
          <p:nvPr/>
        </p:nvCxnSpPr>
        <p:spPr>
          <a:xfrm flipH="1">
            <a:off x="5948888" y="4780602"/>
            <a:ext cx="792088" cy="30458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6804248" y="5478323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慢波睡眠太少</a:t>
            </a: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2400" b="1" dirty="0"/>
              <a:t>腦部休息</a:t>
            </a:r>
            <a:r>
              <a:rPr lang="en-US" altLang="zh-TW" sz="2400" b="1" dirty="0"/>
              <a:t>/</a:t>
            </a:r>
            <a:r>
              <a:rPr lang="zh-TW" altLang="en-US" sz="2400" b="1" dirty="0"/>
              <a:t>修復</a:t>
            </a:r>
            <a:endParaRPr lang="en-US" altLang="zh-TW" sz="2400" b="1" dirty="0"/>
          </a:p>
          <a:p>
            <a:r>
              <a:rPr lang="zh-TW" altLang="en-US" sz="2400" b="1" dirty="0"/>
              <a:t>不足</a:t>
            </a:r>
          </a:p>
        </p:txBody>
      </p:sp>
      <p:cxnSp>
        <p:nvCxnSpPr>
          <p:cNvPr id="13" name="直線單箭頭接點 12"/>
          <p:cNvCxnSpPr/>
          <p:nvPr/>
        </p:nvCxnSpPr>
        <p:spPr>
          <a:xfrm flipH="1">
            <a:off x="6020896" y="5893821"/>
            <a:ext cx="792088" cy="30458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971600" y="386104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不知如何處理事情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971600" y="494700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起床時異常疲累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173265" y="2420888"/>
            <a:ext cx="169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事情無法結束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292080" y="90303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未滿足基本需求，或是壞事情發生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6172663" y="233958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過度擔憂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757780" y="381285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過度作夢</a:t>
            </a:r>
          </a:p>
        </p:txBody>
      </p:sp>
    </p:spTree>
    <p:extLst>
      <p:ext uri="{BB962C8B-B14F-4D97-AF65-F5344CB8AC3E}">
        <p14:creationId xmlns:p14="http://schemas.microsoft.com/office/powerpoint/2010/main" val="4175201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4" descr="sleep_cycl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1124744"/>
            <a:ext cx="9292997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662A5-0DFA-4835-A76B-2EDB81317B24}" type="slidenum">
              <a:rPr lang="en-US" altLang="zh-TW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92" y="0"/>
            <a:ext cx="9136008" cy="11430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睡眠有階段又循環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zh-TW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1478208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F606F-05CF-4F9E-8B2E-C9562373319B}" type="slidenum">
              <a:rPr lang="en-US" altLang="zh-TW"/>
              <a:pPr>
                <a:defRPr/>
              </a:pPr>
              <a:t>16</a:t>
            </a:fld>
            <a:endParaRPr lang="en-US" altLang="zh-TW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8208" y="-28911"/>
            <a:ext cx="9172208" cy="793616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zh-TW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生理回饋結果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zh-TW" altLang="zh-TW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5301" name="Picture 4" descr="放鬆訓練_生理變化_示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143000"/>
            <a:ext cx="87709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 Box 5"/>
          <p:cNvSpPr txBox="1">
            <a:spLocks noChangeArrowheads="1"/>
          </p:cNvSpPr>
          <p:nvPr/>
        </p:nvSpPr>
        <p:spPr bwMode="auto">
          <a:xfrm>
            <a:off x="0" y="1484313"/>
            <a:ext cx="1116013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Times New Roman" pitchFamily="18" charset="0"/>
              </a:rPr>
              <a:t>呼吸起伏</a:t>
            </a:r>
          </a:p>
        </p:txBody>
      </p:sp>
      <p:sp>
        <p:nvSpPr>
          <p:cNvPr id="55303" name="Text Box 6"/>
          <p:cNvSpPr txBox="1">
            <a:spLocks noChangeArrowheads="1"/>
          </p:cNvSpPr>
          <p:nvPr/>
        </p:nvSpPr>
        <p:spPr bwMode="auto">
          <a:xfrm>
            <a:off x="8388350" y="3284538"/>
            <a:ext cx="7556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Times New Roman" pitchFamily="18" charset="0"/>
              </a:rPr>
              <a:t>指溫</a:t>
            </a:r>
          </a:p>
        </p:txBody>
      </p:sp>
      <p:sp>
        <p:nvSpPr>
          <p:cNvPr id="55304" name="Text Box 7"/>
          <p:cNvSpPr txBox="1">
            <a:spLocks noChangeArrowheads="1"/>
          </p:cNvSpPr>
          <p:nvPr/>
        </p:nvSpPr>
        <p:spPr bwMode="auto">
          <a:xfrm>
            <a:off x="7524750" y="2133600"/>
            <a:ext cx="1619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Times New Roman" pitchFamily="18" charset="0"/>
              </a:rPr>
              <a:t>每分鐘心跳數</a:t>
            </a:r>
          </a:p>
        </p:txBody>
      </p:sp>
      <p:sp>
        <p:nvSpPr>
          <p:cNvPr id="55305" name="Text Box 8"/>
          <p:cNvSpPr txBox="1">
            <a:spLocks noChangeArrowheads="1"/>
          </p:cNvSpPr>
          <p:nvPr/>
        </p:nvSpPr>
        <p:spPr bwMode="auto">
          <a:xfrm>
            <a:off x="0" y="2924175"/>
            <a:ext cx="1116013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Times New Roman" pitchFamily="18" charset="0"/>
              </a:rPr>
              <a:t>心跳振幅</a:t>
            </a:r>
          </a:p>
        </p:txBody>
      </p:sp>
      <p:sp>
        <p:nvSpPr>
          <p:cNvPr id="55306" name="Text Box 9"/>
          <p:cNvSpPr txBox="1">
            <a:spLocks noChangeArrowheads="1"/>
          </p:cNvSpPr>
          <p:nvPr/>
        </p:nvSpPr>
        <p:spPr bwMode="auto">
          <a:xfrm>
            <a:off x="0" y="5084763"/>
            <a:ext cx="1116013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Times New Roman" pitchFamily="18" charset="0"/>
              </a:rPr>
              <a:t>肌肉張力</a:t>
            </a:r>
          </a:p>
        </p:txBody>
      </p:sp>
      <p:sp>
        <p:nvSpPr>
          <p:cNvPr id="55307" name="Text Box 10"/>
          <p:cNvSpPr txBox="1">
            <a:spLocks noChangeArrowheads="1"/>
          </p:cNvSpPr>
          <p:nvPr/>
        </p:nvSpPr>
        <p:spPr bwMode="auto">
          <a:xfrm>
            <a:off x="4859338" y="1916113"/>
            <a:ext cx="280828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itchFamily="18" charset="0"/>
              </a:rPr>
              <a:t>開始放鬆，經過七分鐘後，所有生理指標進入深度放鬆狀態</a:t>
            </a:r>
          </a:p>
        </p:txBody>
      </p:sp>
      <p:sp>
        <p:nvSpPr>
          <p:cNvPr id="55308" name="Text Box 11"/>
          <p:cNvSpPr txBox="1">
            <a:spLocks noChangeArrowheads="1"/>
          </p:cNvSpPr>
          <p:nvPr/>
        </p:nvSpPr>
        <p:spPr bwMode="auto">
          <a:xfrm>
            <a:off x="6588125" y="5019675"/>
            <a:ext cx="2447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Times New Roman" pitchFamily="18" charset="0"/>
              </a:rPr>
              <a:t>開始說話，生理指標又開始活躍</a:t>
            </a:r>
          </a:p>
        </p:txBody>
      </p:sp>
    </p:spTree>
    <p:extLst>
      <p:ext uri="{BB962C8B-B14F-4D97-AF65-F5344CB8AC3E}">
        <p14:creationId xmlns:p14="http://schemas.microsoft.com/office/powerpoint/2010/main" val="632450215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231313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7715250" cy="5762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/>
              <a:t>職場憂鬱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/>
              <a:t>杜家興  臨床心理科主任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C4747A-059B-4940-938F-97BA02F3BEF8}" type="slidenum">
              <a:rPr lang="zh-TW" altLang="en-US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1042988" y="3098800"/>
            <a:ext cx="439261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en-US" altLang="zh-TW" sz="28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1/3</a:t>
            </a:r>
            <a:r>
              <a:rPr kumimoji="0" lang="zh-TW" altLang="en-US" sz="28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的人因為憂鬱、耗竭壓力，而覺得能以應付工作</a:t>
            </a: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2051050" y="4581525"/>
            <a:ext cx="24495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sz="28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其中</a:t>
            </a:r>
            <a:r>
              <a:rPr kumimoji="0" lang="en-US" altLang="zh-TW" sz="28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83%</a:t>
            </a:r>
            <a:r>
              <a:rPr kumimoji="0" lang="zh-TW" altLang="en-US" sz="28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的人覺得因此被孤立並感到孤單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435600" y="3068638"/>
            <a:ext cx="338455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跟同事吐實的人當中，</a:t>
            </a:r>
            <a:r>
              <a:rPr kumimoji="0"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71%</a:t>
            </a:r>
            <a:r>
              <a:rPr kumimoji="0" lang="zh-TW" altLang="en-US" sz="28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覺得有幫助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5003800" y="4943475"/>
            <a:ext cx="38163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sz="28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這些因憂鬱而有工作困境的人當中，</a:t>
            </a:r>
            <a:r>
              <a:rPr kumimoji="0" lang="zh-TW" altLang="en-US" sz="28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超過一半的</a:t>
            </a:r>
            <a:r>
              <a:rPr kumimoji="0" lang="zh-TW" altLang="en-US" sz="2800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人會跟同事吐露</a:t>
            </a:r>
          </a:p>
        </p:txBody>
      </p:sp>
      <p:sp>
        <p:nvSpPr>
          <p:cNvPr id="7" name="矩形 6">
            <a:hlinkClick r:id="rId4" action="ppaction://hlinkfile"/>
          </p:cNvPr>
          <p:cNvSpPr/>
          <p:nvPr/>
        </p:nvSpPr>
        <p:spPr>
          <a:xfrm>
            <a:off x="-476" y="605077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b="1" dirty="0">
                <a:solidFill>
                  <a:srgbClr val="FF00FF"/>
                </a:solidFill>
              </a:rPr>
              <a:t>003-</a:t>
            </a:r>
            <a:r>
              <a:rPr lang="zh-TW" altLang="en-US" sz="1200" b="1" dirty="0">
                <a:solidFill>
                  <a:srgbClr val="FF00FF"/>
                </a:solidFill>
              </a:rPr>
              <a:t>自殺防治</a:t>
            </a:r>
            <a:r>
              <a:rPr lang="en-US" altLang="zh-TW" sz="1200" b="1" dirty="0">
                <a:solidFill>
                  <a:srgbClr val="FF00FF"/>
                </a:solidFill>
              </a:rPr>
              <a:t>_</a:t>
            </a:r>
            <a:r>
              <a:rPr lang="zh-TW" altLang="en-US" sz="1200" b="1" dirty="0">
                <a:solidFill>
                  <a:srgbClr val="FF00FF"/>
                </a:solidFill>
              </a:rPr>
              <a:t>英男子絕望到想自殺 陌生人停步關懷救│大千世界</a:t>
            </a:r>
          </a:p>
        </p:txBody>
      </p:sp>
    </p:spTree>
    <p:extLst>
      <p:ext uri="{BB962C8B-B14F-4D97-AF65-F5344CB8AC3E}">
        <p14:creationId xmlns:p14="http://schemas.microsoft.com/office/powerpoint/2010/main" val="7699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zh-TW" altLang="en-US" dirty="0"/>
              <a:t>職場可以提供的五種幫助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831740"/>
              </p:ext>
            </p:extLst>
          </p:nvPr>
        </p:nvGraphicFramePr>
        <p:xfrm>
          <a:off x="323528" y="1268760"/>
          <a:ext cx="856895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29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CDC5EB4D-9FAA-4536-939A-2C660523E867}" type="slidenum">
              <a:rPr kumimoji="1" lang="en-US" altLang="zh-TW" sz="14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19</a:t>
            </a:fld>
            <a:endParaRPr kumimoji="1" lang="en-US" altLang="zh-TW" sz="1400">
              <a:latin typeface="Arial" charset="0"/>
            </a:endParaRPr>
          </a:p>
        </p:txBody>
      </p:sp>
      <p:sp>
        <p:nvSpPr>
          <p:cNvPr id="19459" name="投影片編號版面配置區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99F0239-6A5C-498E-84DC-D10942E4F77F}" type="slidenum">
              <a:rPr lang="en-US" altLang="zh-TW" sz="1400"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zh-TW" sz="1400">
              <a:latin typeface="Arial" charset="0"/>
            </a:endParaRPr>
          </a:p>
        </p:txBody>
      </p:sp>
      <p:sp>
        <p:nvSpPr>
          <p:cNvPr id="19460" name="標題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6443663" cy="1116013"/>
          </a:xfrm>
        </p:spPr>
        <p:txBody>
          <a:bodyPr/>
          <a:lstStyle/>
          <a:p>
            <a:pPr eaLnBrk="1" hangingPunct="1"/>
            <a:r>
              <a:rPr lang="zh-TW" altLang="en-US"/>
              <a:t>珍愛生命守門人的任務</a:t>
            </a:r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461" name="內容版面配置區 2"/>
          <p:cNvSpPr>
            <a:spLocks noGrp="1"/>
          </p:cNvSpPr>
          <p:nvPr>
            <p:ph idx="4294967295"/>
          </p:nvPr>
        </p:nvSpPr>
        <p:spPr>
          <a:xfrm>
            <a:off x="885825" y="1628775"/>
            <a:ext cx="8258175" cy="490061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zh-TW" altLang="en-US" sz="300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3000">
                <a:latin typeface="標楷體" pitchFamily="65" charset="-120"/>
                <a:ea typeface="標楷體" pitchFamily="65" charset="-120"/>
              </a:rPr>
              <a:t>	</a:t>
            </a:r>
          </a:p>
        </p:txBody>
      </p:sp>
      <p:pic>
        <p:nvPicPr>
          <p:cNvPr id="19462" name="Picture 4" descr="自殺守門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84313"/>
            <a:ext cx="6913563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圖片 6" descr="http://t0.gstatic.com/images?q=tbn:ANd9GcTL6SFLl6QilEYU_3Bnkpm4xBJb84L2sy2GKdfScGxdWaau1Ube6ve8_5N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93227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十月十日世界心理健康日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268760"/>
            <a:ext cx="6269817" cy="47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148064" y="1268760"/>
            <a:ext cx="39673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/>
              <a:t>2017.10.10</a:t>
            </a:r>
          </a:p>
          <a:p>
            <a:r>
              <a:rPr lang="zh-TW" altLang="en-US" sz="2800" dirty="0"/>
              <a:t>美國每年有</a:t>
            </a:r>
            <a:r>
              <a:rPr lang="en-US" altLang="zh-TW" sz="2800" dirty="0"/>
              <a:t>500</a:t>
            </a:r>
            <a:r>
              <a:rPr lang="zh-TW" altLang="en-US" sz="2800" dirty="0"/>
              <a:t>萬名員工離職，其中</a:t>
            </a:r>
            <a:r>
              <a:rPr lang="en-US" altLang="zh-TW" sz="2800" dirty="0"/>
              <a:t>31</a:t>
            </a:r>
            <a:r>
              <a:rPr lang="zh-TW" altLang="en-US" sz="2800" dirty="0"/>
              <a:t>％是因為心理健康。</a:t>
            </a:r>
          </a:p>
        </p:txBody>
      </p:sp>
    </p:spTree>
    <p:extLst>
      <p:ext uri="{BB962C8B-B14F-4D97-AF65-F5344CB8AC3E}">
        <p14:creationId xmlns:p14="http://schemas.microsoft.com/office/powerpoint/2010/main" val="39971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44008" y="188640"/>
            <a:ext cx="4042792" cy="1143000"/>
          </a:xfrm>
        </p:spPr>
        <p:txBody>
          <a:bodyPr/>
          <a:lstStyle/>
          <a:p>
            <a:r>
              <a:rPr lang="zh-TW" altLang="en-US" dirty="0"/>
              <a:t>怎麼幫忙？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52528" y="1340768"/>
            <a:ext cx="4042792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熟悉警訊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提供協助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傾聽與陪伴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鼓勵他們尋求協助</a:t>
            </a:r>
            <a:endParaRPr lang="en-US" altLang="zh-TW" dirty="0"/>
          </a:p>
          <a:p>
            <a:pPr marL="914400" lvl="1" indent="-514350"/>
            <a:r>
              <a:rPr lang="zh-TW" altLang="en-US" dirty="0"/>
              <a:t>若他們不求助或你認為他們不會盡快去求助，找你信任的成人</a:t>
            </a:r>
            <a:r>
              <a:rPr lang="en-US" altLang="zh-TW" dirty="0"/>
              <a:t>/</a:t>
            </a:r>
            <a:r>
              <a:rPr lang="zh-TW" altLang="en-US" dirty="0"/>
              <a:t>協助資源</a:t>
            </a:r>
            <a:r>
              <a:rPr lang="en-US" altLang="zh-TW" dirty="0"/>
              <a:t>/</a:t>
            </a:r>
            <a:r>
              <a:rPr lang="zh-TW" altLang="en-US" dirty="0"/>
              <a:t>專業人員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99"/>
            <a:ext cx="4644008" cy="684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752528" y="6181190"/>
            <a:ext cx="4283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/>
              <a:t>https://www.pinterest.com/pin/455567318529552286/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5464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D5867643-D1D5-4CD7-B151-6B0610ED91F2}" type="slidenum">
              <a:rPr kumimoji="1" lang="en-US" altLang="zh-TW" sz="14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21</a:t>
            </a:fld>
            <a:endParaRPr kumimoji="1" lang="en-US" altLang="zh-TW" sz="1400">
              <a:latin typeface="Arial" charset="0"/>
            </a:endParaRPr>
          </a:p>
        </p:txBody>
      </p:sp>
      <p:sp>
        <p:nvSpPr>
          <p:cNvPr id="20483" name="標題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4186238" cy="1143000"/>
          </a:xfrm>
        </p:spPr>
        <p:txBody>
          <a:bodyPr/>
          <a:lstStyle/>
          <a:p>
            <a:pPr eaLnBrk="1" hangingPunct="1"/>
            <a:r>
              <a:rPr lang="en-US" altLang="zh-TW" sz="5400"/>
              <a:t>1</a:t>
            </a:r>
            <a:r>
              <a:rPr lang="zh-TW" altLang="en-US" sz="5400"/>
              <a:t> 問</a:t>
            </a:r>
          </a:p>
        </p:txBody>
      </p:sp>
      <p:sp>
        <p:nvSpPr>
          <p:cNvPr id="20484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899592" y="1600200"/>
            <a:ext cx="7787208" cy="4525963"/>
          </a:xfrm>
        </p:spPr>
        <p:txBody>
          <a:bodyPr/>
          <a:lstStyle/>
          <a:p>
            <a:pPr eaLnBrk="1" hangingPunct="1"/>
            <a:r>
              <a:rPr lang="zh-TW" altLang="en-US" dirty="0"/>
              <a:t>熟悉：一般人陷入苦惱時的徵兆</a:t>
            </a:r>
            <a:endParaRPr lang="en-US" altLang="zh-TW" dirty="0"/>
          </a:p>
          <a:p>
            <a:pPr eaLnBrk="1" hangingPunct="1"/>
            <a:r>
              <a:rPr lang="zh-TW" altLang="en-US" b="1" dirty="0">
                <a:solidFill>
                  <a:srgbClr val="0000FF"/>
                </a:solidFill>
              </a:rPr>
              <a:t>善用：取得</a:t>
            </a:r>
            <a:r>
              <a:rPr lang="en-US" altLang="zh-TW" b="1" dirty="0">
                <a:solidFill>
                  <a:srgbClr val="0000FF"/>
                </a:solidFill>
              </a:rPr>
              <a:t>『</a:t>
            </a:r>
            <a:r>
              <a:rPr lang="zh-TW" altLang="en-US" b="1" dirty="0">
                <a:solidFill>
                  <a:srgbClr val="0000FF"/>
                </a:solidFill>
              </a:rPr>
              <a:t>心情溫度計</a:t>
            </a:r>
            <a:r>
              <a:rPr lang="en-US" altLang="zh-TW" b="1" dirty="0">
                <a:solidFill>
                  <a:srgbClr val="0000FF"/>
                </a:solidFill>
              </a:rPr>
              <a:t>』</a:t>
            </a:r>
          </a:p>
          <a:p>
            <a:pPr lvl="1" eaLnBrk="1" hangingPunct="1"/>
            <a:r>
              <a:rPr lang="zh-TW" altLang="en-US" dirty="0"/>
              <a:t>學生輔導中心</a:t>
            </a:r>
            <a:endParaRPr lang="en-US" altLang="zh-TW" dirty="0"/>
          </a:p>
          <a:p>
            <a:pPr lvl="1" eaLnBrk="1" hangingPunct="1"/>
            <a:r>
              <a:rPr lang="zh-TW" altLang="en-US" dirty="0"/>
              <a:t>廠區入口</a:t>
            </a:r>
            <a:endParaRPr lang="en-US" altLang="zh-TW" dirty="0"/>
          </a:p>
          <a:p>
            <a:pPr lvl="1" eaLnBrk="1" hangingPunct="1"/>
            <a:r>
              <a:rPr lang="zh-TW" altLang="en-US" dirty="0"/>
              <a:t>健康中心</a:t>
            </a:r>
            <a:endParaRPr lang="en-US" altLang="zh-TW" dirty="0"/>
          </a:p>
          <a:p>
            <a:pPr lvl="1"/>
            <a:r>
              <a:rPr lang="zh-TW" altLang="en-US" dirty="0"/>
              <a:t>網站</a:t>
            </a:r>
          </a:p>
          <a:p>
            <a:pPr lvl="1" eaLnBrk="1" hangingPunct="1"/>
            <a:r>
              <a:rPr lang="en-US" altLang="zh-TW" dirty="0"/>
              <a:t>APP</a:t>
            </a:r>
          </a:p>
        </p:txBody>
      </p:sp>
      <p:sp>
        <p:nvSpPr>
          <p:cNvPr id="20485" name="AutoShape 2" descr="data:image/jpeg;base64,/9j/4AAQSkZJRgABAQAAAQABAAD/2wCEAAkGBhQSERUUEhQUFRQVGBoUFxIVFhgYGBUbFRQXFhgXGRQYHCYeFxkjGRYXHy8gIycpLSwsFR4xNTAqNSYsLCoBCQoKDgwOGg8PGjIkHyQyKSksKik2KSksLCosLSosLCwsKywpLCksMCwpLSwsLDIsLSkqLCwsLCwsLCksLCwsLP/AABEIAOMA3gMBIgACEQEDEQH/xAAbAAEBAAMBAQEAAAAAAAAAAAAABQQGBwEDAv/EAFQQAAIBAwICBQYFDgsHBAMAAAECAwAEEQUSITEGEyJBUQcUMmFxkSVCVIGhFyM1UnJzk5Sxs7TB0dMzYmN0goSSoqOy0hVDRFNkpMNFwuHwCCQ0/8QAGwEBAAMBAQEBAAAAAAAAAAAAAAQFBgMBAgf/xAAyEQACAQICBwYGAwEBAAAAAAAAAQIDEQSBBRIVITGhsRMzNFFS4SJBYWJx8BQykcHR/9oADAMBAAIRAxEAPwDuNKUoBSlKAUpSgFKUoBSlKAUpSgFKUoBSlKAUpSgFKUoBSlKAUpSgFKUoBSlKAUpSgNF6UeWOxsLlraXrmkTG7q0BVdyhhlmZc8COWanRf/kBpp5+cL7Y1/U5qXqUSnXNQDKD2LY8QD/uz41npGByAHsGPyVXV8d2U3DVuWmH0f21NT1rX+hlr5dtOPLr8eOxP9deny7ab4z/AILP5DWNSuG036efsSNk/fy9z7ny9ab43Hs6k/trxfL1pp+U/gT/AKq+NK92n9vP2Gyfv5e5lr5ctO/6j8A36q+/1atNxnfN7PN5c/5cVNzTNebTfp5+w2SvXy9yonln04/HmA8TbzY+haHyz6bnAkmPrFvN/oqXmmabTfp5+w2SvXy9yqfLJp+Mg3B9Qtps/SuPpr5Dy1WGcbbr8Xep+aZrzaT9J7slevkUvqzWHhdfi0n7K9Plksftbv8AFpP2VMzTNNpP0jZK9fIpDyy2X2l57fNpKN5ZbIf7u89vmz/rqbmmabSfpGyY+rkUfqz2P2l3+LPX6HllsPC6H9Wl/ZUzNM02k/SNkr18imPLJY9y3R/q0n7K/Y8sFh/1I/qs3+mpOaZptJ+kbJXr5Fd/LBp45m4HttZx/wCyvm3lo04fGnP9Xl/WtTM0zXu0n6eY2SvXyKlh5Y7Ga4it4+vMkzhFzCwHHvO7B2+Jxwrea4zdD4W0r79L+bFdmqyoVe1gp2sVOIo9jUcL3sKUpXY4ClKUByG+Hw5qPrS2/NVRqXcn4c1L7m2H+DVSs7ju/ll0NRo7w8c+rFKUqGTxSlKAUpSgFKUoBSlKAUpSgFKUoBSlKAUpSgFKUoCTKPhbS/vs35mux1x5x8LaX99m/MGuw1osD3Cz6mW0h4iWXQUpSphBFKUoDkN6PhzUfWlqf8GqNT7z7N6l9za/mKoVncb38suiNTo/w8c+rFKUqGThSlKAUpSgFKUoBSlKAUpSgFKV5QHtKUoBSlKAUpSgJcrfCml/fpfzB/bXYa45MfhXSh/Ky/ma7HWiwPcLPqZbSHiJZdBSlKmEEUpSgOOyfZvVPbbD/txVWpT/AGa1P1mD6IF/bVWs5je/ll0NTo/w8c+opSlRCcKwb3WYomCM+ZG9GJAzyN7IkBY+6vhcyzXM/mdmQJcBppyMrbRk+kR3yN8Vfn4DjWxw+Z6Qgit43luJBnC4e4nwe1JJIxGEzzZiFGcDjwqfQweutae5FZiceqb1Ib3yRJgF04ylhdY8X6mI/wBmSUN9FR9W6Rz28qxy2M0e7gryyRRox+1WXcYy3q3Zran6TX5G4WUWPtPPMNj8Dsz/AEseusm26RxXI82uojG8ox5tcBSJRzPVyKSkmPAHcMZwKmLCUl8uZAePrPg+Rqw6QqpC3EctsScDr0wjHwEykxn+0DVWsG+RtLfZLmbS5jsV5O35sWOOpm3Z3wnkrHOOR9f5nsvMpIlQlrOc7IsncbeTBYRbictGwB288EY5EVGr4NRWtAl4bHuUtSp/pRpSlVpbilKUApSlAKUpQCleV7QClKUBJn+yuln+WlHvhrsdcdnPwppf36T8zXYq0WB7hZ9TLaQ8RLLoKUpUwgilKUByC4TGs6j4kwn3wJVKpk5+GtT9Xm/0265/JVOs5je+karAeHj+/MVh6vqQghaQgsRwVBzdmO1EGO9mIHz1mVHuouu1PToPiiR7lx/N03Jn+lmuVCn2lRRZ1xNXsqTmjatLsl0uwkebjLta5upBzd9u5lU+A9BR4AeJr5dF9FYK004BuJz1kp9Z9GIH7SMEIB6ie81++mZMpt7ccfOJ1LD+Tt/r7/MTGi/06r3l11FvLIBuMUbuB9sVUsB85GPnq+Mx9WTtY6SpA4gija4uCN3URlVEank0sh7MSnu5k9wNa10iW5uISs9rbOmdxS3lkE6FeKvEzoFaReY9HPLvrZNA6OiCMBiXkbtzSn0pZG9N2Pt4AdwAHdVOeFSMYA9lLpcBZviax0I1yO/tZbadluDHiGViCOuR1ykhU8VYjIYcw6N6q1fU7sWMVzpl1KdqxiaxnOSxAYdSuFGTIkqgcOYB5AVSvrMafqUV4nCG5Pm90ByDSfwc2O7tgZPt+2NYvly0sGC3ue+KQxMf4sqkjPsZP75r6PEfmLppFsBljniYqCVMEp44yQpCkHB4ccV9+iettdQGRlwRI6csbgp4ErkgHBGQCRkGtG0PQrm4i6xTJHbsdnWYZmlblshgBzM2QRxwowcnAON80vRvMXWAB1jmjE0aysrOrptSdWZCVyS0b9k4+uN4VVVsMo03JIuqGMlOqoyZXpSlVxbClKndIdR6i1mlHNEJX7o8F/vEV7FOTsj5lJRTb+RC6R9KZgJFtFXEbLC078QZn9GCJfjyd5J4KAc92ZI6MXjoJbq+mhLsyLKrHqEdJGjMUu1l6k70OGwVOR38DVfQVOn9U7FRaW6S7ju7V7djrgWxzKIFGTyE3qrbej+sIwRzg219hxnBEc0ihXibu2yEEfdhgfTAq31OxppxX/v6+JmamInWn8TyNU0yy1CHcFk86aMBpLObszhc43wy8RMh7mzx5bQ3Cr2j61HcpviJ4HayMMPGw5q6/FNZGo6Obd41Rtq7ibSYjIt3I42r95gcDCjw7PNYzUnX0C41OFDG8Z6nULccSRkAtw4M6ZVg3xkYHlUapCNTeuP7u/c/MlYbFzpvVm7ou0r8o4IBByDxBHeD31+qgF8SZx8K6V9+l/M12OuK6lJt1TSv5ww96qP112oVosD3Cz6mW0h4iWXQUpSphBFKUoDj0zfDWp+23/MLVSpDr8Oap7bf8wKr1nMb38suhqdH+Hjn1PzI4AJPdWv9Hpy3SCDd320uPb28/QKp6lJyHz/sqLp77Na09+5hPET7YmwPe1dMErT/ANOWkHem15WOkvp266WYnhHE0aD1yurO39mOMD2tWRe2/WRsnc2AfZuBb6M196VZlNY8Zqm314EVmYhVUFmY8gFGST6gBVCTlWi+U+Vl02cjOCUD457DKm76OHz16ldnzJ2MHVItQ1Syla3toBbyriNZnZbiQBgVlUDsJxAIDH5+WdoutH/2jpiw3KtG8sS7gwIaOVQO0R6pBnHePbVHSdWiaFWjcdUVyhU9nbjhg9wA92KyZtRjWIzFx1QXf1g4gqRkEY9LPDGOeRivWzxI/Gn24hihi4dhETsrtXsqFyF+KDjl661/WbeLzZYbi8VLm1VJPOnwu12VlDsGOGRwGDLk5B8cGrmr3skXVmOB58vh1QoGRdjHcN7KCdwQYzxya0bWpUuNUgeS1kjItpADcRoCSkqEFQGY8AzDJx6XCuc3qxcmdqcdaainY+/R/Vzcw7yu3DMmRko+046yMkAmM9xIBqlSsHULj4o+f9lUTtKW5WNLdwj8TuzIku1Hfn1DjUHpldRvYXCsSvYyCe8ggqPnYAfPWRU/V9PeXqyjKDHIsoV13RuU4gOoIJXNd6UIqabZGrVJODSXyN66MWNxbaWXKdbdyI07x52l5GQbY8/FIjWNPUVqXq2kvavL9aaaznJaWFAS8LN6UkajiyMe0yr2lbtL3iveh/S28uL/AKi56hVS3abEW49YTIkYyX4rjtH5633ac8eXhWi1YVIWXAz7i+DOWydOIpIjZNm+eUBIjGwR3yRjrywBt5UOGMhXHZ3cCCB7pV60oIuFKvLu0u9Q4/hdpEMuRwOdxXI/5y9yitq8oN1BFagTTLbiSVBvZGZX2HrDHIEBJRlQg8CO4860KCZ2tdTmGUDCO8gXGDGELtB2Ty7FvCfnqHVw8Kcd3Fs+bu+8p9DJC1hbE8+rA/s5UfQBVqo3Q6PbYWw/klP9obv11Zqjq/3l+Waqj3cfwiBqq/Cmk/zhvyJXbBXFdVHwlpWPlJ/ItdqFX2B7hZ9TN6Q8RLLoKUpUwgilKUBxp2zrmqerzf8AMD9lWKlSL8N6r7bb9HFVKzmN7+WXQ1Oj/Dxz6sm6j6fzfrNaz0lu+oks7juguUZj4KfS+ha2nUxxHsqFr+ndfbSx8yy9n7pe0v0gD569w8tWUWz5xMNaMoo60UDgjPBgRkc+IxkHxqbpWqlnaCYbbiIZYEYEqZ2ieM96N3jmrHae7MDyU9JPO7BAx+uwfWZB39kdhj7Uxx8Vato1bSVuAh3NFNEd0U6Y3RkjB4HgyMODIeBHrAIuLfJlDe+9GQ5qVf2qyKyOoZHBVlPIgjBFfJ7y7i7M9s03hPaYYH1tA7CSM+pS49dY82rueEVneO54KrwmFP6UsmFQevifAGiTPG0co6VdCjayw2lncznzt8G1JOAuQN7bSAwznmvJD4V1TpUgxZ2icpLiFSP5O3+vt9EIH9KvOjvQ1oZ3vLx0ku3G3sZ6u3jx/Bx54nhzY8Tx8SWgdKdYk8+MkMiReaQO2+WJni3zDPVuy/wbGKMEH+Ngc6+98nY5tqEbsq9NOk93azwxwRQy+cbhGDKyMDGoZyw2hdvEYw2TUqwsrp7jzi8ljZhGY0iiUhIw7KzHc3aYnaOda10r6Qxal5uzAxXCWzssZcx9VMxWUPnmV6mJnUfG6yMczW29HrkyWkDsdzNEjMx5klBkn15zUDGucIK3B7mWmjlTqVHfit68ijUq/HbPzfkqrU26tG4sSD+WqqHEuqqujEpSldyMfroZJt1vjwDWTAE95W4ViB48K6Fo1sbW2SOe460oCGnkO0tuc4zuY8e0F58cD2Vy/ULNH2uztE0ZykyvsaMngcPywRzB4GsS21FZNUsIhfSXamYl43dWRSq9huwoUtu4jngirjCV4uKhbeVWIpOMnP5G1eVIbrjT0Po73fH8YSW6g/MHasLpLc5t9QI4vc3Bs4xyyQsdqPmBSR/fX68pt8pvLWNuxGscokuO6Hr8Rxv6tsqIc8uHuh3eqs06gqpeC4kuZbbeisPOI2DMpkKqypMZCGz6Esbd5x5iYvXuvL95kSLi5Wb3X3m2WtuI0VF9FFCj2KAB9Ar61qXQ/UZ5bm6Lk9UdsiLu3qu8nARvDCnlwPArwIJ22qKrBwlZmoo1FUgpR4ETUfslpX84b/IK7QK4tqf2S0of9STn2KK7SKvcD3Cz6mc0h4iWXQUpSppBFKUoDj7j4Z1T7q2/RhVOpr/ZnVPurb9GFUqzmN7+WXRGqwHh459WYmox5UHwP5f/AKKm1alj3AjxqMy4OD3Vyg91jpVW+5qyXkmk3/naAtazHE6L3ZOSceOe0p9ZXhmuz6brMNxGssTqyOMqw5H/AOfEcxXPZYgylWAKkYKkZBB7iK1w9GJ7Zi+nXDwk8TCxzGffkH+kD7as6WIi1qz4+ZT1sNJNyp8PI7mknga8lu8cziuHnprrEPp28coHeqZz+CcY91Yd35V9QI2rbxxFiEDGN87m5Y3ttz7QalxSfBkKTceKsdM6a9O4rOIlyC5H1uHPakPcSPipnmfV3nhWk9E+ha3UMtzezzJNMxkeJJRGCjANhkwSQynl4EDuNedG/J2JZBcX84mlfLEZ3qpGANx47yCfRxt4AcRXSNNvk2qI17jGRGvZ45IOR2RxVhjPAkipMIapU4jE626Jq2uaTbyakokDlJ7GWIN1eAxjdGAUiPujJ4jlheIr425XT3jtWkL27ki3nYEbSTnqJSQAHHHaRwI7hjFXNekJudMk2sv1yRCeyciW1clQqsSc7PDuFQulVv11jfWyROxV1u1ztXZuiErnDHOcrLyHHJr4r0Y1o6sj6wWLnh6kZRz/ANNgr5XS5RvZWF0cuzLaQOxyWiQk+J2jJ9+az5JAoJYgAcSScAesk8qy7TjKx+gJqUb+ZFrEubxusSCBOtuJfQiBxwHN3b4iDByfVVCEy3mVsIA4PA3koKW6+JVvSmOe5Bj11TsYLTRlZ7q4Rrm4JLTuu0sFA+txqMlY1GOGeJI9QFlRw7lvmsimxGJUfhg7vz+SNevujMbQM8kqFgSJdRnQiCEcd0dnA/8ACPkbQ5B7zuzgCfoltHbCKZN3UR3UDxPKqLIYyyxPIwUDAYyMwB4gYyTXxi3ajci4ui0gZna3gYkJHChwrmPxOV589wPHu2u4tldCjgMrDaVPIg91aHD4e0b8jK4rGJzVt9nds+crLPJPI2GSQ9UAeIMcWU+cM5lb2OKk6l0YfzaTzeVi0Kl4oZY4pgu3jtieRC6cMgANwJFW4IFRVVRhVAUAdwAwB7hWTYT4dSD349/CpMqUZRs0QP5E+0c0+JA8nt+JrJX5ybmErEks759NmPEkrs/JyFbNWndDoOovtRtxwRZRIi+AYsR/dKe6txrFYuGpWlE/SMDU7TDwl9CLfLnVNK+/v9CA12euL6iPhLSj/wBS30oK7RVzge4WfUotIeIll0FKUqYQRSlKA5DL9mNU+6tv0YVRqdMfhnVPurb9GFUazmN7+WXRGqwHh459WKxLuz3HI5+HjWXSoqdiY0mrMhuhBwRivKuFc86+Ytl+1Hurp2hwdHyI9RrkdZqdlERuVOsnK8Dkqp2HiccGWrk57R9prW73WorfU7d2dAVilV9xIChlLJkgHBJzj5vGp2D31UVekbrDysdW024O1MI/CMcOyPSP3WPi1Atrub/aE3p46uzKxEdZgP1xZgqsNvJifbnwrPsuk8DRGSOa3KJEm5+vTCHtcGxnB9R51G6GarFcSXMsbI8jXARkjlYHqY4Uhidc4JXIYjIHpnjyq9MYotJto+t9dO8mn7usjC3KjLRqo421yAQSWznGOPKoloJbu/ubSGRlVkgaS6DfwcQtwkgG3stI28qoPAdo8xV7W4yBbu8ZUxXtug3MWLCSQgkZJwNs2MeIapnRXUI7WC+vHA/hJOHLItgIo4+HIkqR/SofUdyv+8T3UOjiWtzBb6SCJGBNxHIXeJUPoTSsWykmQcBRlgDywM7TadCYQQ90xu5BxAkAWBD/ABbcdk+1y59dYHRu8jt7MXM7qHlUTzTMQAWlUMePgAQir4KAKg6h09nuztsUKRH/AIyVcD2xQn0z624eIFQp6ik52S+pfUe07NU7t/Q2vpR02S2ARB1kzD63bpjcccjjkkY+2PDwzXPG0Nrlnmvisk8ilQOaQAggLGDniM53ePzk5cFqkALdt5HPakPbllYAscnvwAT3BQpPAAmsy3nDqrrnDAMMjBwQCMjuPGoNWvJr4dy8yzo4aMX8e9+XkRvJ8GeN5ZPS7MC45BIVxw9rlifZW2VpXRzUDbXMlpKCAWaSE49NGJbA9Y4n5mHdW5RyhuVamhNTppoxGLpyp1ZRaP3tzwPI8CK1/oNDst1AGO05wO768+PoxVq9mKRuyjLKrMByyVUkcfaK07o70tjtYYhcxzx9hSGMZKyA9oOrZ4gg5+evqUkpK58U4SlB6q8v+l2MdXrt0v8AzoI5fnXYn7fdWz1pulX7XuqtdxxSrAsHVLJIu3cdwPDx7/HlxxW5Vj9ItOu2j9C0QpLCxUkRr/7JaX/OT/krs1cduhnUtL/nDH3RGuxVY4HuVmVekfEPLoKUpU0gClKUBx5h8M6r91bfo9VKlO3w1qo9dt+j1VrOY3v5ZdEanR/h459WKUpUQnClKx72XCHxPCiVzxuyuS2qR0V1OxWa886eEM0+3EuzJWNVC438Mbs+6q1ap0j0mBLi1leENG0+2YKOL78bcgEZ4g+356tsHNRqb/mUOkaLq0uPDedAPT/SVIO+3yo2giNWIA5AMFPD1Cvzo11bX1893a8I0ijg61UMfWO0jSSZ4DdtCxDJ8T6q96ReTeze0kIgiRkid1ZFCEFULDimMjh35rN6IWyiztgpZRsiYAH7aLce7xz76uIz1jMV6XYrjxPj0ytgI4jlz/8AvWoILsR/CR/Fziub6xoV1cXt/ZxTBYFlEhR/R7Z3LjAJB4ccYziuj9N7JfNdxydt3bt2iT/xEaHA5DnWt2l2i6vqQXbgdSBtxglU48u/JrjiZyhSco8TvoynGrWjGfDefjSegaqsYupZLox42I7N1UeBgBYiSDgcOPur6anrQVjvXqUQlOsmWYK23kVEULgr4ceXcKqRagRnIzxzz+itXwYmdYBOjDlIqB5XJG7cJiqAAE43PKTkegaqKN6s71Xf9/KNVWtSppUVb9/DN/segDMJvOZEIkgeBOqVh1YmGJHy54tgKBwHDd41El0/T7V+qvbya5lUDMESugAI4bo7YbskfbvjjyxXsvTe+miEaQrbdkK08sqzyHAwWVEUJu7+1wyeVYFlZrEuFJJJLM7HLOzcWd2+MxPfU+rXo00lBJ25EKnRqVG3Jtf9yIGpT2surQ+ZwmKNIXJ3RtGWYhgSQ/E8COPtrcd6om5iFUDLMeAAAyST3CtV1GQi/iCozu0DqkaDLOxkXA9Q55Y8AMk8q6Jo3QA7klvZjM64bzdAFtkYYI7ON0u08QXPMA44CrPC106SlbeyixmDnUxDiuCtvJFl0f8AOF669YxWYG5bcnY0y9zzsSOrjPMR8CeG7wqP0o6Ww6kTp1kF2Oo6yfBEaJEynEacNxyoAPAe3mLHTnTxc3KuJevt4gyS20f1wQzKQQ8sSZZuySO0OyVGeda30d6t9TnaMqyxwJGCpBHFgWHDlgjGPVXHFVJRoyqX3kvCU49vHDqO75vzNyVcDHhwr2lKyRtCXcLnUtL+/ufdCTXYa5F/6ppnD/fS/o7V12tDge5WZl9I+IeXQUpSppAFKUoDjsy41zVPX5qffbiqtT7ofDWpn+aD/tqoVnMb38suiNTo/wAPHPqxSlKiE4V85YQ3MV9KUHEhuuCR4HFQ+ljYji/nEP8AmNbBc+m3tNQelceYU8euhx+EA/XU6h/eJV4ju5fhnTukU23T7pvC2mPuiepnRe3At4Buf0Ivjn/kH11+vKDc9XpF0e9oxGPbLIsf5GNffSoYlVAAhGSOCA+ihHcPbV7R4GSx7/qib01ij8z4kEm5h9Jix/8A7UB4Enuz9Naqlt8KagyqQC0OF2lcBot3o4GOBHCtq6V3K7LSJF4yXsRxjYCsMrSue1gckHvFRtEm33mouQATcKpAIONkYXGRzxXDHStReRI0PHWxCX5M22sO9vdX1uoUVTwAPdWS7YBIGfVU+5jIG5z2jwA7hWfTbZs5JRW5GJSleiuxHNTOpNueGYxwKzIk0m7f1jupdmkbALxJGpKW47OSgO5iTWwW+pzLiRGliWOIw2dqXbs9Zi3haVc9uQl3lbOdogwMY4ap0d1yFA4uGwzzu4kZCUJyACHwRkYPhit3tvN5mSVDHIyAqsikMVyMEcDw5nn4nxrWUaacErmJxGJlCpJ2drv2572YqdELYIq9X2l5TAlZSe9jKuGyTx599YeiaatpqLKGZhcxFg0jFmaSNsuCx5kqd1bDc3KxqWkZUUc2YhR7zWm9IulsL9VJb75Gt5lkaRI22KvouGcgYBDAe6mMoxnRlH5/I56OxFSniIz3tX3nQ6V5mvaxJ+kGCjfCmmD+VmPutn/bXW65Ep+FtL++T/ozV12tDge5WfUy+kPESy6ClKVNIApSlAcdvLpRrmpIWAYi2IXPEhbdQSPZuHvqpWwax5KdOuriS4uIDJLJgsetlUdlQowqMAOAHur4J5GdJHK0/wAaf95VdXwPazc9a1/3zLTD6R7Gmoat7fX2I9KtnyP6V8kX5pJh+SSh8j+lfJB+Fn/eVw2Z93L3JG1vs5+xEpirP1G9K+S/49x+9rw+RrSvkzfjFx+9psz7uXuNrfZz9jT7kdtvbUjXVyIAc9q5t198wrop8jGlfJ2/GLj95Xh8i2lfJm/GLj95XengtSSetwI1TH68WtXj9fY1nytK0lpbWqkqbidcnGezFGzscd+CVPzVremaLqkaqq6iyxr6OV3kDGOG/lw9ddLbyMaUedsxxyzcXHD/ABKfUX0r5M34xcfvasYWirMqKsXN+1zm2sdEUMMkt1LJcPHHIweV2wvBm7KghVG7jirXROzijtIeqCgNGjsV+MxRdzE95z+StuPkU0n5Kfw9x+8rz6iekfJT+HuP3lR8XR/kJJO1iXgK38Vtta18rErdU3UEIbJOc8vVitpHkX0n5J/jT/vK/X1GtK+S/wCNP+TrKgx0dZ/25e5ZS0prK2pz9jSq8JrdvqNaT8kH4af95T6jWk/JB+Fn/eV0/gfdy9zntH7efsaD5HnSexMTkHbI+5Tg+kAwJU9xyfca2a78mdhI2Wt4s/xVKfQhUfRVdfIvpI5Wnz9dPn39ZXp8jelfJj+HuP3tWdzPyw8nJtSsSLXyZWKEEQIcct25wP6MjMPor7dMtJX/AGZdIif7lyB61XcMDkPR+iqJ8jWlfJj+HuP3tefUY0rvtSfbPcH8stLnz/Gle7l+/wCmrdHL0S2kEg47o1z7QoDf3gapVY+ozpPyTHsmnH/ko3ka0o/8KfmnuB/5KqJaNu21Ll7mnjpWyScOfsagLtf9s6Ym4bw8zFc8QGgZQSO7JB91dkrR7LyN6fDcQ3EKSxyQuHGJnIYjkG35OPUCPXW8VYUKXZQULlZiK3bVHO1rilKV2OApSlAKUpQClKUApSlAKUpQClKUApSlAKUpQClKUApSlAKUpQClKUApSlAKUpQClKUApSlAKUpQClKUApSlAKUpQClKUApSlAKUpQClKUApSlAKUpQClKUApSlAf//Z"/>
          <p:cNvSpPr>
            <a:spLocks noChangeAspect="1" noChangeArrowheads="1"/>
          </p:cNvSpPr>
          <p:nvPr/>
        </p:nvSpPr>
        <p:spPr bwMode="auto">
          <a:xfrm>
            <a:off x="63500" y="-1049338"/>
            <a:ext cx="2114550" cy="216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>
              <a:latin typeface="Comic Sans MS" pitchFamily="66" charset="0"/>
            </a:endParaRPr>
          </a:p>
        </p:txBody>
      </p:sp>
      <p:pic>
        <p:nvPicPr>
          <p:cNvPr id="20486" name="rg_hi" descr="http://t3.gstatic.com/images?q=tbn:ANd9GcRa1u0xFSO5AZqUrGfScWVL2vwuOFS7cy4WLmYOrl74l7jtFC0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64364"/>
            <a:ext cx="4240693" cy="293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投影片編號版面配置區 8"/>
          <p:cNvSpPr txBox="1">
            <a:spLocks noGrp="1"/>
          </p:cNvSpPr>
          <p:nvPr/>
        </p:nvSpPr>
        <p:spPr>
          <a:xfrm>
            <a:off x="8129588" y="5734050"/>
            <a:ext cx="609600" cy="52070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5E79D8F-9B50-4391-BDF0-F1E37915D485}" type="slidenum">
              <a:rPr kumimoji="0" lang="en-US" altLang="zh-TW" sz="1200">
                <a:solidFill>
                  <a:schemeClr val="tx1">
                    <a:tint val="75000"/>
                  </a:schemeClr>
                </a:solidFill>
                <a:latin typeface="Comic Sans MS" pitchFamily="66" charset="0"/>
                <a:ea typeface="新細明體" pitchFamily="18" charset="-12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kumimoji="0" lang="en-US" altLang="zh-TW" sz="1200">
              <a:solidFill>
                <a:schemeClr val="tx1">
                  <a:tint val="75000"/>
                </a:schemeClr>
              </a:solidFill>
              <a:latin typeface="Comic Sans MS" pitchFamily="66" charset="0"/>
              <a:ea typeface="新細明體" pitchFamily="18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188640"/>
            <a:ext cx="12085667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62155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8CD92A-0626-4833-AC50-2CA765DCCAA3}" type="slidenum">
              <a:rPr kumimoji="1" lang="en-US" altLang="zh-TW" sz="140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kumimoji="1" lang="en-US" altLang="zh-TW" sz="1400">
              <a:latin typeface="Arial" charset="0"/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>
                <a:solidFill>
                  <a:schemeClr val="accent6">
                    <a:lumMod val="75000"/>
                  </a:schemeClr>
                </a:solidFill>
              </a:rPr>
              <a:t>簡式健康量表</a:t>
            </a:r>
            <a:r>
              <a:rPr lang="en-US" altLang="zh-TW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zh-TW" altLang="en-US">
                <a:solidFill>
                  <a:schemeClr val="accent6">
                    <a:lumMod val="75000"/>
                  </a:schemeClr>
                </a:solidFill>
              </a:rPr>
              <a:t>心情溫度計</a:t>
            </a:r>
            <a:r>
              <a:rPr lang="en-US" altLang="zh-TW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593D9B5-9ED3-4680-B11D-F21D3C7FADE1}" type="slidenum">
              <a:rPr kumimoji="0" lang="en-US" altLang="zh-TW" sz="1200">
                <a:solidFill>
                  <a:schemeClr val="tx1">
                    <a:tint val="75000"/>
                  </a:schemeClr>
                </a:solidFill>
                <a:latin typeface="Comic Sans MS" pitchFamily="66" charset="0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kumimoji="0" lang="en-US" altLang="zh-TW" sz="1200">
              <a:solidFill>
                <a:schemeClr val="tx1">
                  <a:tint val="75000"/>
                </a:schemeClr>
              </a:solidFill>
              <a:latin typeface="Comic Sans MS" pitchFamily="66" charset="0"/>
              <a:ea typeface="+mn-ea"/>
            </a:endParaRPr>
          </a:p>
        </p:txBody>
      </p:sp>
      <p:pic>
        <p:nvPicPr>
          <p:cNvPr id="24582" name="Picture 4" descr="%E7%B0%A1%E5%BC%8F%E5%81%A5%E5%BA%B7%E9%87%8F%E8%A1%A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27362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B6A0192D-421A-4221-A7E0-3288FB444163}" type="slidenum">
              <a:rPr kumimoji="1" lang="en-US" altLang="zh-TW" sz="14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23</a:t>
            </a:fld>
            <a:endParaRPr kumimoji="1" lang="en-US" altLang="zh-TW" sz="1400"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5613"/>
            <a:ext cx="6380163" cy="615950"/>
          </a:xfrm>
          <a:solidFill>
            <a:srgbClr val="FFFF00"/>
          </a:solidFill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rtlCol="0" anchor="b">
            <a:normAutofit fontScale="90000"/>
          </a:bodyPr>
          <a:lstStyle/>
          <a:p>
            <a:pPr defTabSz="912813" eaLnBrk="1" fontAlgn="auto" hangingPunct="1">
              <a:spcAft>
                <a:spcPts val="0"/>
              </a:spcAft>
              <a:defRPr/>
            </a:pPr>
            <a:r>
              <a:rPr lang="zh-TW" altLang="en-US" sz="4800">
                <a:solidFill>
                  <a:srgbClr val="CC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自殺的徵兆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15616" y="1484313"/>
            <a:ext cx="7266384" cy="4002087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 rtlCol="0">
            <a:normAutofit lnSpcReduction="10000"/>
          </a:bodyPr>
          <a:lstStyle/>
          <a:p>
            <a:pPr marL="341313" indent="-341313" defTabSz="91281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憂鬱、 心情不開朗</a:t>
            </a:r>
          </a:p>
          <a:p>
            <a:pPr marL="341313" indent="-341313" defTabSz="91281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對事提不起興趣、社交疏離</a:t>
            </a:r>
          </a:p>
          <a:p>
            <a:pPr marL="341313" indent="-341313" defTabSz="91281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失眠、食慾及體重下降</a:t>
            </a:r>
          </a:p>
          <a:p>
            <a:pPr marL="341313" indent="-341313" defTabSz="91281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悲觀、負面想法</a:t>
            </a:r>
          </a:p>
          <a:p>
            <a:pPr marL="341313" indent="-341313" defTabSz="91281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自責、無望、無助、無價值感</a:t>
            </a:r>
          </a:p>
          <a:p>
            <a:pPr marL="341313" indent="-341313" defTabSz="91281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FF00FF"/>
                </a:solidFill>
                <a:latin typeface="標楷體" pitchFamily="65" charset="-120"/>
                <a:ea typeface="標楷體" pitchFamily="65" charset="-120"/>
              </a:rPr>
              <a:t>酒精與物質濫用</a:t>
            </a:r>
          </a:p>
          <a:p>
            <a:pPr marL="341313" indent="-341313" defTabSz="912813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自殺念頭、自殺計劃、自殺行為</a:t>
            </a:r>
            <a:endParaRPr lang="zh-TW" altLang="en-US" dirty="0">
              <a:solidFill>
                <a:srgbClr val="000099"/>
              </a:solidFill>
            </a:endParaRPr>
          </a:p>
        </p:txBody>
      </p:sp>
      <p:pic>
        <p:nvPicPr>
          <p:cNvPr id="25605" name="Picture 4" descr="teen_suicide_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917" y="-29304"/>
            <a:ext cx="251936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666" y="2511515"/>
            <a:ext cx="1965619" cy="221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34744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3"/>
            <a:ext cx="7532688" cy="753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標題 3"/>
          <p:cNvSpPr>
            <a:spLocks noGrp="1"/>
          </p:cNvSpPr>
          <p:nvPr>
            <p:ph type="title"/>
          </p:nvPr>
        </p:nvSpPr>
        <p:spPr>
          <a:xfrm>
            <a:off x="7740650" y="274638"/>
            <a:ext cx="946150" cy="56022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>
                <a:solidFill>
                  <a:schemeClr val="accent6">
                    <a:lumMod val="75000"/>
                  </a:schemeClr>
                </a:solidFill>
              </a:rPr>
              <a:t>提高你的警覺！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244F22-324E-4D81-98C5-91896D73B872}" type="slidenum">
              <a:rPr lang="en-US" altLang="zh-TW"/>
              <a:pPr>
                <a:defRPr/>
              </a:pPr>
              <a:t>24</a:t>
            </a:fld>
            <a:endParaRPr lang="en-US" altLang="zh-TW"/>
          </a:p>
        </p:txBody>
      </p:sp>
      <p:sp>
        <p:nvSpPr>
          <p:cNvPr id="27653" name="矩形 2"/>
          <p:cNvSpPr>
            <a:spLocks noChangeArrowheads="1"/>
          </p:cNvSpPr>
          <p:nvPr/>
        </p:nvSpPr>
        <p:spPr bwMode="auto">
          <a:xfrm>
            <a:off x="0" y="31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lang="zh-TW" altLang="en-US"/>
              <a:t>資料來源：香港大學香港賽馬會防止自殺研究中心</a:t>
            </a:r>
            <a:r>
              <a:rPr lang="en-US" altLang="zh-TW"/>
              <a:t>(CSRP) http://csrp.hku.hk/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48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0CDCC7-68D6-455E-832D-170A3F8A9F7E}" type="slidenum">
              <a:rPr lang="en-US" altLang="zh-TW"/>
              <a:pPr>
                <a:defRPr/>
              </a:pPr>
              <a:t>25</a:t>
            </a:fld>
            <a:endParaRPr lang="en-US" altLang="zh-TW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60350"/>
            <a:ext cx="8040688" cy="76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4000" dirty="0">
                <a:solidFill>
                  <a:srgbClr val="FF0000"/>
                </a:solidFill>
              </a:rPr>
              <a:t>如何判斷同仁的危險或風險程度？</a:t>
            </a:r>
          </a:p>
        </p:txBody>
      </p:sp>
      <p:sp>
        <p:nvSpPr>
          <p:cNvPr id="243715" name="AutoShape 3"/>
          <p:cNvSpPr>
            <a:spLocks noChangeArrowheads="1"/>
          </p:cNvSpPr>
          <p:nvPr/>
        </p:nvSpPr>
        <p:spPr bwMode="auto">
          <a:xfrm>
            <a:off x="1676400" y="5562600"/>
            <a:ext cx="2209800" cy="228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lt"/>
            </a:endParaRPr>
          </a:p>
        </p:txBody>
      </p:sp>
      <p:sp>
        <p:nvSpPr>
          <p:cNvPr id="243716" name="AutoShape 4"/>
          <p:cNvSpPr>
            <a:spLocks noChangeArrowheads="1"/>
          </p:cNvSpPr>
          <p:nvPr/>
        </p:nvSpPr>
        <p:spPr bwMode="auto">
          <a:xfrm>
            <a:off x="5715000" y="5562600"/>
            <a:ext cx="2209800" cy="228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lt"/>
            </a:endParaRPr>
          </a:p>
        </p:txBody>
      </p:sp>
      <p:sp>
        <p:nvSpPr>
          <p:cNvPr id="243717" name="AutoShape 5"/>
          <p:cNvSpPr>
            <a:spLocks noChangeArrowheads="1"/>
          </p:cNvSpPr>
          <p:nvPr/>
        </p:nvSpPr>
        <p:spPr bwMode="auto">
          <a:xfrm>
            <a:off x="2743200" y="5867400"/>
            <a:ext cx="4038600" cy="1524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lt"/>
            </a:endParaRPr>
          </a:p>
        </p:txBody>
      </p:sp>
      <p:sp>
        <p:nvSpPr>
          <p:cNvPr id="243718" name="AutoShape 6"/>
          <p:cNvSpPr>
            <a:spLocks noChangeArrowheads="1"/>
          </p:cNvSpPr>
          <p:nvPr/>
        </p:nvSpPr>
        <p:spPr bwMode="auto">
          <a:xfrm flipV="1">
            <a:off x="3771900" y="6019800"/>
            <a:ext cx="2247900" cy="722313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致死性</a:t>
            </a:r>
            <a:r>
              <a:rPr kumimoji="0"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:</a:t>
            </a:r>
            <a:br>
              <a:rPr kumimoji="0"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方法，年齡，醫療</a:t>
            </a:r>
          </a:p>
        </p:txBody>
      </p:sp>
      <p:sp>
        <p:nvSpPr>
          <p:cNvPr id="243719" name="Rectangle 7"/>
          <p:cNvSpPr>
            <a:spLocks noChangeArrowheads="1"/>
          </p:cNvSpPr>
          <p:nvPr/>
        </p:nvSpPr>
        <p:spPr bwMode="auto">
          <a:xfrm>
            <a:off x="2590800" y="5791200"/>
            <a:ext cx="533400" cy="228600"/>
          </a:xfrm>
          <a:prstGeom prst="rect">
            <a:avLst/>
          </a:pr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lt"/>
            </a:endParaRPr>
          </a:p>
        </p:txBody>
      </p:sp>
      <p:sp>
        <p:nvSpPr>
          <p:cNvPr id="243720" name="AutoShape 8"/>
          <p:cNvSpPr>
            <a:spLocks noChangeArrowheads="1"/>
          </p:cNvSpPr>
          <p:nvPr/>
        </p:nvSpPr>
        <p:spPr bwMode="auto">
          <a:xfrm>
            <a:off x="1524000" y="1371600"/>
            <a:ext cx="2743200" cy="2209800"/>
          </a:xfrm>
          <a:prstGeom prst="downArrow">
            <a:avLst>
              <a:gd name="adj1" fmla="val 50000"/>
              <a:gd name="adj2" fmla="val 25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壓力事件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失落：學業工作健康愛情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婚姻理念自由經濟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喪親：配偶，至親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創傷：身體或性虐待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媒體傳播與模仿 </a:t>
            </a:r>
          </a:p>
        </p:txBody>
      </p:sp>
      <p:sp>
        <p:nvSpPr>
          <p:cNvPr id="243721" name="AutoShape 9"/>
          <p:cNvSpPr>
            <a:spLocks noChangeArrowheads="1"/>
          </p:cNvSpPr>
          <p:nvPr/>
        </p:nvSpPr>
        <p:spPr bwMode="auto">
          <a:xfrm>
            <a:off x="1143000" y="3581400"/>
            <a:ext cx="1752600" cy="1981200"/>
          </a:xfrm>
          <a:prstGeom prst="cube">
            <a:avLst>
              <a:gd name="adj" fmla="val 11940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標楷體" pitchFamily="65" charset="-120"/>
              </a:rPr>
              <a:t>個人危險因子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SzPct val="85000"/>
              <a:buFont typeface="Wingdings" pitchFamily="2" charset="2"/>
              <a:buChar char="§"/>
              <a:defRPr/>
            </a:pPr>
            <a:r>
              <a:rPr kumimoji="0" lang="zh-TW" altLang="en-US" sz="1400">
                <a:solidFill>
                  <a:srgbClr val="DDDDDD"/>
                </a:solidFill>
                <a:latin typeface="Arial" charset="0"/>
                <a:ea typeface="標楷體" pitchFamily="65" charset="-120"/>
              </a:rPr>
              <a:t>精神病理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SzPct val="85000"/>
              <a:buFont typeface="Wingdings" pitchFamily="2" charset="2"/>
              <a:buChar char="§"/>
              <a:defRPr/>
            </a:pPr>
            <a:r>
              <a:rPr kumimoji="0" lang="zh-TW" altLang="en-US" sz="1400">
                <a:solidFill>
                  <a:srgbClr val="DDDDDD"/>
                </a:solidFill>
                <a:latin typeface="Arial" charset="0"/>
                <a:ea typeface="標楷體" pitchFamily="65" charset="-120"/>
              </a:rPr>
              <a:t>自殺史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SzPct val="85000"/>
              <a:buFont typeface="Wingdings" pitchFamily="2" charset="2"/>
              <a:buChar char="§"/>
              <a:defRPr/>
            </a:pPr>
            <a:r>
              <a:rPr kumimoji="0" lang="zh-TW" altLang="en-US" sz="1400">
                <a:solidFill>
                  <a:srgbClr val="DDDDDD"/>
                </a:solidFill>
                <a:latin typeface="Arial" charset="0"/>
                <a:ea typeface="標楷體" pitchFamily="65" charset="-120"/>
              </a:rPr>
              <a:t>認知、人格因子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SzPct val="85000"/>
              <a:buFont typeface="Wingdings" pitchFamily="2" charset="2"/>
              <a:buChar char="§"/>
              <a:defRPr/>
            </a:pPr>
            <a:r>
              <a:rPr kumimoji="0" lang="zh-TW" altLang="en-US" sz="1400">
                <a:solidFill>
                  <a:srgbClr val="DDDDDD"/>
                </a:solidFill>
                <a:latin typeface="Arial" charset="0"/>
                <a:ea typeface="標楷體" pitchFamily="65" charset="-120"/>
              </a:rPr>
              <a:t>生物因子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SzPct val="85000"/>
              <a:buFont typeface="Wingdings" pitchFamily="2" charset="2"/>
              <a:buChar char="§"/>
              <a:defRPr/>
            </a:pPr>
            <a:r>
              <a:rPr kumimoji="0" lang="zh-TW" altLang="en-US" sz="1400">
                <a:solidFill>
                  <a:srgbClr val="DDDDDD"/>
                </a:solidFill>
                <a:latin typeface="Arial" charset="0"/>
                <a:ea typeface="標楷體" pitchFamily="65" charset="-120"/>
              </a:rPr>
              <a:t>物質濫用</a:t>
            </a:r>
          </a:p>
        </p:txBody>
      </p:sp>
      <p:sp>
        <p:nvSpPr>
          <p:cNvPr id="243722" name="AutoShape 10"/>
          <p:cNvSpPr>
            <a:spLocks noChangeArrowheads="1"/>
          </p:cNvSpPr>
          <p:nvPr/>
        </p:nvSpPr>
        <p:spPr bwMode="auto">
          <a:xfrm>
            <a:off x="6019800" y="3429000"/>
            <a:ext cx="1676400" cy="2133600"/>
          </a:xfrm>
          <a:prstGeom prst="cube">
            <a:avLst>
              <a:gd name="adj" fmla="val 8333"/>
            </a:avLst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保護因子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zh-TW" altLang="en-US" sz="1400">
                <a:solidFill>
                  <a:srgbClr val="DDDDDD"/>
                </a:solidFill>
                <a:latin typeface="標楷體" pitchFamily="65" charset="-120"/>
                <a:ea typeface="標楷體" pitchFamily="65" charset="-120"/>
              </a:rPr>
              <a:t>家庭凝聚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zh-TW" altLang="en-US" sz="1400">
                <a:solidFill>
                  <a:srgbClr val="DDDDDD"/>
                </a:solidFill>
                <a:latin typeface="標楷體" pitchFamily="65" charset="-120"/>
                <a:ea typeface="標楷體" pitchFamily="65" charset="-120"/>
              </a:rPr>
              <a:t>宗教信仰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zh-TW" altLang="en-US" sz="1400">
                <a:solidFill>
                  <a:srgbClr val="DDDDDD"/>
                </a:solidFill>
                <a:latin typeface="標楷體" pitchFamily="65" charset="-120"/>
                <a:ea typeface="標楷體" pitchFamily="65" charset="-120"/>
              </a:rPr>
              <a:t>人格特質</a:t>
            </a:r>
          </a:p>
          <a:p>
            <a:pPr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kumimoji="0" lang="zh-TW" altLang="en-US" sz="1400">
                <a:solidFill>
                  <a:srgbClr val="DDDDDD"/>
                </a:solidFill>
                <a:latin typeface="標楷體" pitchFamily="65" charset="-120"/>
                <a:ea typeface="標楷體" pitchFamily="65" charset="-120"/>
              </a:rPr>
              <a:t>壓力因應策略 </a:t>
            </a:r>
            <a:r>
              <a:rPr kumimoji="0" lang="zh-TW" altLang="en-US">
                <a:solidFill>
                  <a:srgbClr val="DDDDDD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  <p:sp>
        <p:nvSpPr>
          <p:cNvPr id="243723" name="AutoShape 11"/>
          <p:cNvSpPr>
            <a:spLocks noChangeArrowheads="1"/>
          </p:cNvSpPr>
          <p:nvPr/>
        </p:nvSpPr>
        <p:spPr bwMode="auto">
          <a:xfrm>
            <a:off x="2895600" y="3581400"/>
            <a:ext cx="1752600" cy="1981200"/>
          </a:xfrm>
          <a:prstGeom prst="cube">
            <a:avLst>
              <a:gd name="adj" fmla="val 11940"/>
            </a:avLst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家庭危險因子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SzPct val="85000"/>
              <a:buFont typeface="Wingdings" pitchFamily="2" charset="2"/>
              <a:buChar char="§"/>
              <a:defRPr/>
            </a:pPr>
            <a:r>
              <a:rPr kumimoji="0" lang="zh-TW" altLang="en-US" sz="1400" dirty="0">
                <a:solidFill>
                  <a:srgbClr val="DDDDDD"/>
                </a:solidFill>
                <a:latin typeface="標楷體" pitchFamily="65" charset="-120"/>
                <a:ea typeface="標楷體" pitchFamily="65" charset="-120"/>
              </a:rPr>
              <a:t>家族史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SzPct val="85000"/>
              <a:buFont typeface="Wingdings" pitchFamily="2" charset="2"/>
              <a:buChar char="§"/>
              <a:defRPr/>
            </a:pPr>
            <a:r>
              <a:rPr kumimoji="0" lang="zh-TW" altLang="en-US" sz="1400" dirty="0">
                <a:solidFill>
                  <a:srgbClr val="DDDDDD"/>
                </a:solidFill>
                <a:latin typeface="標楷體" pitchFamily="65" charset="-120"/>
                <a:ea typeface="標楷體" pitchFamily="65" charset="-120"/>
              </a:rPr>
              <a:t>父母的精神疾病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SzPct val="85000"/>
              <a:buFont typeface="Wingdings" pitchFamily="2" charset="2"/>
              <a:buChar char="§"/>
              <a:defRPr/>
            </a:pPr>
            <a:r>
              <a:rPr kumimoji="0" lang="zh-TW" altLang="en-US" sz="1400" dirty="0">
                <a:solidFill>
                  <a:srgbClr val="DDDDDD"/>
                </a:solidFill>
                <a:latin typeface="標楷體" pitchFamily="65" charset="-120"/>
                <a:ea typeface="標楷體" pitchFamily="65" charset="-120"/>
              </a:rPr>
              <a:t>父母離婚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SzPct val="85000"/>
              <a:buFont typeface="Wingdings" pitchFamily="2" charset="2"/>
              <a:buChar char="§"/>
              <a:defRPr/>
            </a:pPr>
            <a:r>
              <a:rPr kumimoji="0" lang="zh-TW" altLang="en-US" sz="1400" dirty="0">
                <a:solidFill>
                  <a:srgbClr val="DDDDDD"/>
                </a:solidFill>
                <a:latin typeface="標楷體" pitchFamily="65" charset="-120"/>
                <a:ea typeface="標楷體" pitchFamily="65" charset="-120"/>
              </a:rPr>
              <a:t>親子關係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SzPct val="85000"/>
              <a:buFont typeface="Wingdings" pitchFamily="2" charset="2"/>
              <a:buChar char="§"/>
              <a:defRPr/>
            </a:pPr>
            <a:r>
              <a:rPr kumimoji="0" lang="zh-TW" altLang="en-US" sz="1400" dirty="0">
                <a:solidFill>
                  <a:srgbClr val="DDDDDD"/>
                </a:solidFill>
                <a:latin typeface="標楷體" pitchFamily="65" charset="-120"/>
                <a:ea typeface="標楷體" pitchFamily="65" charset="-120"/>
              </a:rPr>
              <a:t>獨居、移民</a:t>
            </a:r>
          </a:p>
        </p:txBody>
      </p:sp>
      <p:sp>
        <p:nvSpPr>
          <p:cNvPr id="243724" name="Rectangle 12"/>
          <p:cNvSpPr>
            <a:spLocks noChangeArrowheads="1"/>
          </p:cNvSpPr>
          <p:nvPr/>
        </p:nvSpPr>
        <p:spPr bwMode="auto">
          <a:xfrm>
            <a:off x="6553200" y="5791200"/>
            <a:ext cx="533400" cy="228600"/>
          </a:xfrm>
          <a:prstGeom prst="rect">
            <a:avLst/>
          </a:prstGeom>
          <a:gradFill rotWithShape="0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lt"/>
            </a:endParaRPr>
          </a:p>
        </p:txBody>
      </p:sp>
      <p:sp>
        <p:nvSpPr>
          <p:cNvPr id="243725" name="AutoShape 13"/>
          <p:cNvSpPr>
            <a:spLocks noChangeArrowheads="1"/>
          </p:cNvSpPr>
          <p:nvPr/>
        </p:nvSpPr>
        <p:spPr bwMode="auto">
          <a:xfrm>
            <a:off x="5580063" y="1341438"/>
            <a:ext cx="2663825" cy="2087562"/>
          </a:xfrm>
          <a:prstGeom prst="downArrow">
            <a:avLst>
              <a:gd name="adj1" fmla="val 50000"/>
              <a:gd name="adj2" fmla="val 25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標楷體" pitchFamily="65" charset="-120"/>
              </a:rPr>
              <a:t>支持系統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>
                <a:solidFill>
                  <a:srgbClr val="000099"/>
                </a:solidFill>
                <a:latin typeface="Tahoma" pitchFamily="34" charset="0"/>
                <a:ea typeface="標楷體" pitchFamily="65" charset="-120"/>
              </a:rPr>
              <a:t>家庭親友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>
                <a:solidFill>
                  <a:srgbClr val="000099"/>
                </a:solidFill>
                <a:latin typeface="Tahoma" pitchFamily="34" charset="0"/>
                <a:ea typeface="標楷體" pitchFamily="65" charset="-120"/>
              </a:rPr>
              <a:t>專業體系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>
                <a:solidFill>
                  <a:srgbClr val="000099"/>
                </a:solidFill>
                <a:latin typeface="Tahoma" pitchFamily="34" charset="0"/>
                <a:ea typeface="標楷體" pitchFamily="65" charset="-120"/>
              </a:rPr>
              <a:t>民間社團</a:t>
            </a:r>
            <a:endParaRPr kumimoji="0" lang="zh-TW" altLang="en-US" sz="1400">
              <a:solidFill>
                <a:srgbClr val="000099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659667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-26988"/>
            <a:ext cx="7632700" cy="763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E2FDF-5248-4F7E-B093-2256173BDC94}" type="slidenum">
              <a:rPr lang="en-US" altLang="zh-TW"/>
              <a:pPr>
                <a:defRPr/>
              </a:pPr>
              <a:t>26</a:t>
            </a:fld>
            <a:endParaRPr lang="en-US" altLang="zh-TW"/>
          </a:p>
        </p:txBody>
      </p:sp>
      <p:sp>
        <p:nvSpPr>
          <p:cNvPr id="29701" name="矩形 2"/>
          <p:cNvSpPr>
            <a:spLocks noChangeArrowheads="1"/>
          </p:cNvSpPr>
          <p:nvPr/>
        </p:nvSpPr>
        <p:spPr bwMode="auto">
          <a:xfrm>
            <a:off x="0" y="31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lang="zh-TW" altLang="en-US"/>
              <a:t>資料來源：香港大學香港賽馬會防止自殺研究中心</a:t>
            </a:r>
            <a:r>
              <a:rPr lang="en-US" altLang="zh-TW"/>
              <a:t>(CSRP) http://csrp.hku.hk/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534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049DB2D5-39F0-4011-8D7C-CB3A8F42CB79}" type="slidenum">
              <a:rPr kumimoji="1" lang="en-US" altLang="zh-TW" sz="14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27</a:t>
            </a:fld>
            <a:endParaRPr kumimoji="1" lang="en-US" altLang="zh-TW" sz="1400">
              <a:latin typeface="Arial" charset="0"/>
            </a:endParaRP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539750"/>
          </a:xfrm>
        </p:spPr>
        <p:txBody>
          <a:bodyPr rtlCol="0" anchor="b">
            <a:normAutofit fontScale="90000"/>
          </a:bodyPr>
          <a:lstStyle/>
          <a:p>
            <a:pPr defTabSz="912813"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rgbClr val="FF00FF"/>
                </a:solidFill>
                <a:ea typeface="標楷體" pitchFamily="65" charset="-120"/>
              </a:rPr>
              <a:t>自殺的高危險群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71600" y="981075"/>
            <a:ext cx="4032448" cy="5112221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 rtlCol="0">
            <a:normAutofit lnSpcReduction="10000"/>
          </a:bodyPr>
          <a:lstStyle/>
          <a:p>
            <a:pPr marL="341313" indent="-341313" defTabSz="912813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個人因素</a:t>
            </a:r>
          </a:p>
          <a:p>
            <a:pPr marL="741363" lvl="1" indent="-284163" defTabSz="912813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zh-TW" altLang="en-US" sz="2400" b="1" dirty="0"/>
              <a:t>男性</a:t>
            </a:r>
            <a:r>
              <a:rPr lang="en-US" altLang="zh-TW" sz="2400" b="1" dirty="0"/>
              <a:t>&gt;</a:t>
            </a:r>
            <a:r>
              <a:rPr lang="zh-TW" altLang="en-US" sz="2400" b="1" dirty="0"/>
              <a:t>女性</a:t>
            </a:r>
            <a:r>
              <a:rPr lang="en-US" altLang="zh-TW" sz="2400" b="1" dirty="0"/>
              <a:t>, </a:t>
            </a:r>
          </a:p>
          <a:p>
            <a:pPr marL="741363" lvl="1" indent="-284163" defTabSz="912813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zh-TW" altLang="en-US" sz="2400" b="1" dirty="0"/>
              <a:t>青少年與中老年</a:t>
            </a:r>
          </a:p>
          <a:p>
            <a:pPr marL="741363" lvl="1" indent="-284163" defTabSz="912813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zh-TW" altLang="en-US" sz="2400" b="1" dirty="0"/>
              <a:t>鰥寡孤獨、無業、邊緣人</a:t>
            </a:r>
          </a:p>
          <a:p>
            <a:pPr marL="341313" indent="-341313" defTabSz="912813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過去病史</a:t>
            </a:r>
          </a:p>
          <a:p>
            <a:pPr marL="741363" lvl="1" indent="-284163" defTabSz="912813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zh-TW" altLang="en-US" sz="2400" b="1" dirty="0"/>
              <a:t>家族中有自殺或憂鬱者</a:t>
            </a:r>
          </a:p>
          <a:p>
            <a:pPr marL="741363" lvl="1" indent="-284163" defTabSz="912813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zh-TW" altLang="en-US" sz="2400" b="1" dirty="0"/>
              <a:t>過去有憂鬱及酒癮物質濫用者</a:t>
            </a:r>
          </a:p>
          <a:p>
            <a:pPr marL="741363" lvl="1" indent="-284163" defTabSz="912813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zh-TW" altLang="en-US" sz="2400" b="1" dirty="0"/>
              <a:t>過去有自殺企圖者</a:t>
            </a:r>
          </a:p>
          <a:p>
            <a:pPr marL="741363" lvl="1" indent="-284163" defTabSz="912813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zh-TW" altLang="en-US" sz="2400" b="1" dirty="0"/>
              <a:t>久病厭世者</a:t>
            </a:r>
          </a:p>
        </p:txBody>
      </p:sp>
      <p:sp>
        <p:nvSpPr>
          <p:cNvPr id="24581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76056" y="980728"/>
            <a:ext cx="3816423" cy="54006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1313" indent="-341313" defTabSz="912813" eaLnBrk="1" hangingPunct="1"/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生活壓力</a:t>
            </a:r>
          </a:p>
          <a:p>
            <a:pPr marL="741363" lvl="1" indent="-284163" defTabSz="912813" eaLnBrk="1" hangingPunct="1"/>
            <a:r>
              <a:rPr lang="zh-TW" altLang="en-US" sz="2400" b="1" dirty="0"/>
              <a:t>親人過世</a:t>
            </a:r>
          </a:p>
          <a:p>
            <a:pPr marL="741363" lvl="1" indent="-284163" defTabSz="912813" eaLnBrk="1" hangingPunct="1"/>
            <a:r>
              <a:rPr lang="zh-TW" altLang="en-US" sz="2400" b="1" dirty="0"/>
              <a:t>重大失落</a:t>
            </a:r>
            <a:r>
              <a:rPr lang="en-US" altLang="zh-TW" sz="2400" b="1" dirty="0"/>
              <a:t>, </a:t>
            </a:r>
            <a:r>
              <a:rPr lang="zh-TW" altLang="en-US" sz="2400" b="1" dirty="0"/>
              <a:t>多重生活壓力</a:t>
            </a:r>
          </a:p>
          <a:p>
            <a:pPr marL="341313" indent="-341313" defTabSz="912813" eaLnBrk="1" hangingPunct="1"/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性格特質</a:t>
            </a:r>
          </a:p>
          <a:p>
            <a:pPr marL="741363" lvl="1" indent="-284163" defTabSz="912813" eaLnBrk="1" hangingPunct="1"/>
            <a:r>
              <a:rPr lang="zh-TW" altLang="en-US" sz="2400" b="1" dirty="0"/>
              <a:t>鬱悶衝動</a:t>
            </a:r>
          </a:p>
          <a:p>
            <a:pPr marL="741363" lvl="1" indent="-284163" defTabSz="912813" eaLnBrk="1" hangingPunct="1"/>
            <a:r>
              <a:rPr lang="zh-TW" altLang="en-US" sz="2400" b="1" dirty="0"/>
              <a:t>社交疏離</a:t>
            </a:r>
          </a:p>
          <a:p>
            <a:pPr marL="341313" indent="-341313" defTabSz="912813" eaLnBrk="1" hangingPunct="1"/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精神疾病</a:t>
            </a:r>
          </a:p>
          <a:p>
            <a:pPr marL="741363" lvl="1" indent="-284163" defTabSz="912813" eaLnBrk="1" hangingPunct="1"/>
            <a:r>
              <a:rPr lang="zh-TW" altLang="en-US" sz="2400" b="1" dirty="0"/>
              <a:t>憂鬱症</a:t>
            </a:r>
          </a:p>
          <a:p>
            <a:pPr marL="741363" lvl="1" indent="-284163" defTabSz="912813" eaLnBrk="1" hangingPunct="1"/>
            <a:r>
              <a:rPr lang="zh-TW" altLang="en-US" sz="2400" b="1" dirty="0"/>
              <a:t>酒精及其他物質成癮或濫用</a:t>
            </a:r>
          </a:p>
        </p:txBody>
      </p:sp>
      <p:sp>
        <p:nvSpPr>
          <p:cNvPr id="2" name="矩形 1">
            <a:hlinkClick r:id="rId2" action="ppaction://hlinkfile"/>
          </p:cNvPr>
          <p:cNvSpPr/>
          <p:nvPr/>
        </p:nvSpPr>
        <p:spPr>
          <a:xfrm>
            <a:off x="1115616" y="6381328"/>
            <a:ext cx="3055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002-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憂鬱症的感覺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中文字幕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5217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7993063" cy="799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標題 3"/>
          <p:cNvSpPr>
            <a:spLocks noGrp="1"/>
          </p:cNvSpPr>
          <p:nvPr>
            <p:ph type="title"/>
          </p:nvPr>
        </p:nvSpPr>
        <p:spPr>
          <a:xfrm>
            <a:off x="7740650" y="327025"/>
            <a:ext cx="1173163" cy="5334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>
                <a:solidFill>
                  <a:schemeClr val="accent6">
                    <a:lumMod val="75000"/>
                  </a:schemeClr>
                </a:solidFill>
              </a:rPr>
              <a:t>成為</a:t>
            </a:r>
            <a:r>
              <a:rPr lang="zh-TW" altLang="en-US">
                <a:solidFill>
                  <a:srgbClr val="CC00CC"/>
                </a:solidFill>
              </a:rPr>
              <a:t>支持關心</a:t>
            </a:r>
            <a:r>
              <a:rPr lang="zh-TW" altLang="en-US">
                <a:solidFill>
                  <a:schemeClr val="accent6">
                    <a:lumMod val="75000"/>
                  </a:schemeClr>
                </a:solidFill>
              </a:rPr>
              <a:t>的來源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84E24-EF73-4456-9672-2587F2ABB337}" type="slidenum">
              <a:rPr lang="en-US" altLang="zh-TW"/>
              <a:pPr>
                <a:defRPr/>
              </a:pPr>
              <a:t>28</a:t>
            </a:fld>
            <a:endParaRPr lang="en-US" altLang="zh-TW"/>
          </a:p>
        </p:txBody>
      </p:sp>
      <p:sp>
        <p:nvSpPr>
          <p:cNvPr id="30725" name="矩形 2"/>
          <p:cNvSpPr>
            <a:spLocks noChangeArrowheads="1"/>
          </p:cNvSpPr>
          <p:nvPr/>
        </p:nvSpPr>
        <p:spPr bwMode="auto">
          <a:xfrm>
            <a:off x="0" y="31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lang="zh-TW" altLang="en-US"/>
              <a:t>資料來源：香港大學香港賽馬會防止自殺研究中心</a:t>
            </a:r>
            <a:r>
              <a:rPr lang="en-US" altLang="zh-TW"/>
              <a:t>(CSRP) http://csrp.hku.hk/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63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6688"/>
            <a:ext cx="14113904" cy="153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60D34DA0-71D4-4467-8288-E3C96B74FC5F}" type="slidenum">
              <a:rPr kumimoji="1" lang="en-US" altLang="zh-TW" sz="14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29</a:t>
            </a:fld>
            <a:endParaRPr kumimoji="1" lang="en-US" altLang="zh-TW" sz="1400">
              <a:latin typeface="Arial" charset="0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95478" y="557808"/>
            <a:ext cx="4186238" cy="1143000"/>
          </a:xfrm>
        </p:spPr>
        <p:txBody>
          <a:bodyPr/>
          <a:lstStyle/>
          <a:p>
            <a:pPr eaLnBrk="1" hangingPunct="1"/>
            <a:r>
              <a:rPr lang="zh-TW" altLang="en-US" sz="6600" dirty="0"/>
              <a:t> </a:t>
            </a:r>
            <a:r>
              <a:rPr lang="en-US" altLang="zh-TW" sz="6600" dirty="0"/>
              <a:t>2</a:t>
            </a:r>
            <a:r>
              <a:rPr lang="zh-TW" altLang="en-US" sz="6600" dirty="0"/>
              <a:t>  應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21431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3600" b="1" dirty="0">
                <a:solidFill>
                  <a:srgbClr val="FF6600"/>
                </a:solidFill>
              </a:rPr>
              <a:t>身為生命珍愛守門人，可以</a:t>
            </a:r>
            <a:r>
              <a:rPr lang="en-US" altLang="zh-TW" sz="3600" b="1" dirty="0">
                <a:solidFill>
                  <a:srgbClr val="FF6600"/>
                </a:solidFill>
              </a:rPr>
              <a:t>…</a:t>
            </a:r>
          </a:p>
          <a:p>
            <a:pPr lvl="1" eaLnBrk="1" hangingPunct="1">
              <a:lnSpc>
                <a:spcPct val="90000"/>
              </a:lnSpc>
            </a:pPr>
            <a:r>
              <a:rPr lang="zh-TW" altLang="en-US" sz="3200" b="1" dirty="0">
                <a:solidFill>
                  <a:srgbClr val="0000FF"/>
                </a:solidFill>
              </a:rPr>
              <a:t>表達你有感受到一些他的苦惱</a:t>
            </a:r>
          </a:p>
          <a:p>
            <a:pPr lvl="2" eaLnBrk="1" hangingPunct="1">
              <a:lnSpc>
                <a:spcPct val="90000"/>
              </a:lnSpc>
            </a:pPr>
            <a:r>
              <a:rPr lang="zh-TW" altLang="en-US" sz="2800" dirty="0"/>
              <a:t>聽起來，你過得很辛苦！（適用多種狀況）</a:t>
            </a:r>
            <a:endParaRPr lang="en-US" altLang="zh-TW" sz="2800" dirty="0"/>
          </a:p>
          <a:p>
            <a:pPr lvl="2" eaLnBrk="1" hangingPunct="1">
              <a:lnSpc>
                <a:spcPct val="90000"/>
              </a:lnSpc>
            </a:pPr>
            <a:endParaRPr lang="zh-TW" altLang="en-US" sz="1400" dirty="0"/>
          </a:p>
          <a:p>
            <a:pPr lvl="1" eaLnBrk="1" hangingPunct="1">
              <a:lnSpc>
                <a:spcPct val="90000"/>
              </a:lnSpc>
            </a:pPr>
            <a:r>
              <a:rPr lang="zh-TW" altLang="en-US" sz="3200" b="1" dirty="0">
                <a:solidFill>
                  <a:srgbClr val="0000FF"/>
                </a:solidFill>
              </a:rPr>
              <a:t>強調你</a:t>
            </a:r>
            <a:r>
              <a:rPr lang="en-US" altLang="zh-TW" sz="3200" b="1" dirty="0">
                <a:solidFill>
                  <a:srgbClr val="0000FF"/>
                </a:solidFill>
              </a:rPr>
              <a:t>/</a:t>
            </a:r>
            <a:r>
              <a:rPr lang="zh-TW" altLang="en-US" sz="3200" b="1" dirty="0">
                <a:solidFill>
                  <a:srgbClr val="0000FF"/>
                </a:solidFill>
              </a:rPr>
              <a:t>妳對他的支持，以及願意陪伴</a:t>
            </a:r>
          </a:p>
          <a:p>
            <a:pPr lvl="2" eaLnBrk="1" hangingPunct="1">
              <a:lnSpc>
                <a:spcPct val="90000"/>
              </a:lnSpc>
            </a:pPr>
            <a:r>
              <a:rPr lang="zh-TW" altLang="en-US" sz="2800" dirty="0"/>
              <a:t>只要你願意，我們一群朋友都願意聽你說！</a:t>
            </a:r>
            <a:endParaRPr lang="en-US" altLang="zh-TW" sz="2800" dirty="0"/>
          </a:p>
          <a:p>
            <a:pPr lvl="2" eaLnBrk="1" hangingPunct="1">
              <a:lnSpc>
                <a:spcPct val="90000"/>
              </a:lnSpc>
            </a:pPr>
            <a:r>
              <a:rPr lang="zh-TW" altLang="en-US" sz="2800" dirty="0"/>
              <a:t>避免只顧問題的界定與解決</a:t>
            </a:r>
            <a:br>
              <a:rPr lang="en-US" altLang="zh-TW" sz="2800" dirty="0"/>
            </a:br>
            <a:r>
              <a:rPr lang="zh-TW" altLang="en-US" sz="2800" dirty="0"/>
              <a:t>（∵這會讓苦惱的人覺得不被瞭解）</a:t>
            </a:r>
            <a:endParaRPr lang="en-US" altLang="zh-TW" sz="2800" dirty="0"/>
          </a:p>
          <a:p>
            <a:pPr lvl="1" eaLnBrk="1" hangingPunct="1">
              <a:lnSpc>
                <a:spcPct val="90000"/>
              </a:lnSpc>
            </a:pPr>
            <a:endParaRPr lang="zh-TW" altLang="en-US" dirty="0"/>
          </a:p>
        </p:txBody>
      </p:sp>
      <p:pic>
        <p:nvPicPr>
          <p:cNvPr id="26629" name="Picture 2" descr="https://imageserv10.team-logic.com/mediaLibrary/240/lgOperator_-_customer_serv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42875"/>
            <a:ext cx="3786187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投影片編號版面配置區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E4CAF8F-5369-4AA4-81D4-828F15EECC79}" type="slidenum">
              <a:rPr kumimoji="0" lang="en-US" altLang="zh-TW" sz="1200">
                <a:solidFill>
                  <a:schemeClr val="tx1">
                    <a:tint val="75000"/>
                  </a:schemeClr>
                </a:solidFill>
                <a:latin typeface="Comic Sans MS" pitchFamily="66" charset="0"/>
                <a:ea typeface="新細明體" pitchFamily="18" charset="-12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kumimoji="0" lang="en-US" altLang="zh-TW" sz="1200">
              <a:solidFill>
                <a:schemeClr val="tx1">
                  <a:tint val="75000"/>
                </a:schemeClr>
              </a:solidFill>
              <a:latin typeface="Comic Sans MS" pitchFamily="66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78257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7" y="-27384"/>
            <a:ext cx="9151907" cy="514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47864" y="-4544"/>
            <a:ext cx="5338936" cy="913264"/>
          </a:xfrm>
        </p:spPr>
        <p:txBody>
          <a:bodyPr/>
          <a:lstStyle/>
          <a:p>
            <a:r>
              <a:rPr lang="zh-TW" altLang="en-US" dirty="0"/>
              <a:t>心理疾病盛行率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79512" y="4149080"/>
            <a:ext cx="7272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chemeClr val="accent6">
                    <a:lumMod val="75000"/>
                  </a:schemeClr>
                </a:solidFill>
              </a:rPr>
              <a:t>算一算</a:t>
            </a:r>
            <a:r>
              <a:rPr lang="en-US" altLang="zh-TW" sz="4800" dirty="0">
                <a:solidFill>
                  <a:schemeClr val="accent6">
                    <a:lumMod val="75000"/>
                  </a:schemeClr>
                </a:solidFill>
              </a:rPr>
              <a:t>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我們這裡有幾個？</a:t>
            </a:r>
            <a:endParaRPr lang="en-US" altLang="zh-TW" sz="3200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你的職場有機個？</a:t>
            </a:r>
          </a:p>
        </p:txBody>
      </p:sp>
    </p:spTree>
    <p:extLst>
      <p:ext uri="{BB962C8B-B14F-4D97-AF65-F5344CB8AC3E}">
        <p14:creationId xmlns:p14="http://schemas.microsoft.com/office/powerpoint/2010/main" val="244293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3"/>
          <p:cNvSpPr>
            <a:spLocks noGrp="1"/>
          </p:cNvSpPr>
          <p:nvPr>
            <p:ph type="title"/>
          </p:nvPr>
        </p:nvSpPr>
        <p:spPr>
          <a:xfrm>
            <a:off x="8027988" y="88900"/>
            <a:ext cx="730250" cy="6107113"/>
          </a:xfrm>
        </p:spPr>
        <p:txBody>
          <a:bodyPr vert="eaVer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>
                <a:solidFill>
                  <a:schemeClr val="accent6">
                    <a:lumMod val="75000"/>
                  </a:schemeClr>
                </a:solidFill>
              </a:rPr>
              <a:t>有人跟我提到想自殺時</a:t>
            </a:r>
            <a:br>
              <a:rPr lang="en-US" altLang="zh-TW">
                <a:solidFill>
                  <a:schemeClr val="accent6">
                    <a:lumMod val="75000"/>
                  </a:schemeClr>
                </a:solidFill>
              </a:rPr>
            </a:br>
            <a:r>
              <a:rPr lang="zh-TW" altLang="en-US">
                <a:solidFill>
                  <a:schemeClr val="accent6">
                    <a:lumMod val="75000"/>
                  </a:schemeClr>
                </a:solidFill>
              </a:rPr>
              <a:t>，我可以</a:t>
            </a:r>
            <a:r>
              <a:rPr lang="en-US" altLang="zh-TW">
                <a:solidFill>
                  <a:schemeClr val="accent6">
                    <a:lumMod val="75000"/>
                  </a:schemeClr>
                </a:solidFill>
              </a:rPr>
              <a:t>…</a:t>
            </a:r>
            <a:endParaRPr lang="zh-TW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C0F4C-4AA2-4322-8011-3E814CCB1E88}" type="slidenum">
              <a:rPr lang="en-US" altLang="zh-TW"/>
              <a:pPr>
                <a:defRPr/>
              </a:pPr>
              <a:t>30</a:t>
            </a:fld>
            <a:endParaRPr lang="en-US" altLang="zh-TW"/>
          </a:p>
        </p:txBody>
      </p:sp>
      <p:sp>
        <p:nvSpPr>
          <p:cNvPr id="28676" name="矩形 2"/>
          <p:cNvSpPr>
            <a:spLocks noChangeArrowheads="1"/>
          </p:cNvSpPr>
          <p:nvPr/>
        </p:nvSpPr>
        <p:spPr bwMode="auto">
          <a:xfrm>
            <a:off x="0" y="31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lang="zh-TW" altLang="en-US"/>
              <a:t>資料來源：香港大學香港賽馬會防止自殺研究中心</a:t>
            </a:r>
            <a:r>
              <a:rPr lang="en-US" altLang="zh-TW"/>
              <a:t>(CSRP) http://csrp.hku.hk/</a:t>
            </a:r>
            <a:endParaRPr lang="zh-TW" altLang="en-US"/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819150"/>
            <a:ext cx="7648575" cy="764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55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萬一對方說的心事是我幫不了的，怎麼辦？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b="1" dirty="0">
                <a:solidFill>
                  <a:srgbClr val="0000FF"/>
                </a:solidFill>
              </a:rPr>
              <a:t>穩住自己，就是幫助對方</a:t>
            </a:r>
            <a:endParaRPr lang="en-US" altLang="zh-TW" b="1" dirty="0">
              <a:solidFill>
                <a:srgbClr val="0000FF"/>
              </a:solidFill>
            </a:endParaRPr>
          </a:p>
          <a:p>
            <a:pPr lvl="1"/>
            <a:r>
              <a:rPr lang="zh-TW" altLang="en-US" dirty="0"/>
              <a:t>單純的陪伴，就是幫助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>
                <a:solidFill>
                  <a:srgbClr val="0000FF"/>
                </a:solidFill>
              </a:rPr>
              <a:t>穩住自己之後，試著關心對方的辛苦與心情</a:t>
            </a:r>
            <a:endParaRPr lang="en-US" altLang="zh-TW" b="1" dirty="0">
              <a:solidFill>
                <a:srgbClr val="0000FF"/>
              </a:solidFill>
            </a:endParaRPr>
          </a:p>
          <a:p>
            <a:pPr lvl="1"/>
            <a:r>
              <a:rPr lang="zh-TW" altLang="en-US" dirty="0"/>
              <a:t>聽起來你的內心裡很苦</a:t>
            </a:r>
            <a:r>
              <a:rPr lang="en-US" altLang="zh-TW" dirty="0"/>
              <a:t>/</a:t>
            </a:r>
            <a:r>
              <a:rPr lang="zh-TW" altLang="en-US" dirty="0"/>
              <a:t>很悶</a:t>
            </a:r>
            <a:r>
              <a:rPr lang="en-US" altLang="zh-TW" dirty="0"/>
              <a:t>/</a:t>
            </a:r>
            <a:r>
              <a:rPr lang="zh-TW" altLang="en-US" dirty="0"/>
              <a:t>很難受</a:t>
            </a:r>
            <a:r>
              <a:rPr lang="en-US" altLang="zh-TW" dirty="0"/>
              <a:t>/</a:t>
            </a:r>
            <a:r>
              <a:rPr lang="zh-TW" altLang="en-US" dirty="0"/>
              <a:t>想哭</a:t>
            </a:r>
            <a:r>
              <a:rPr lang="en-US" altLang="zh-TW" dirty="0"/>
              <a:t>/</a:t>
            </a:r>
            <a:r>
              <a:rPr lang="zh-TW" altLang="en-US" dirty="0"/>
              <a:t>想生氣</a:t>
            </a:r>
            <a:r>
              <a:rPr lang="en-US" altLang="zh-TW" dirty="0"/>
              <a:t>…</a:t>
            </a:r>
          </a:p>
          <a:p>
            <a:pPr lvl="1"/>
            <a:r>
              <a:rPr lang="zh-TW" altLang="en-US" dirty="0"/>
              <a:t>遇到人生困境，最重要的就是知道還有人關心</a:t>
            </a:r>
            <a:r>
              <a:rPr lang="en-US" altLang="zh-TW" dirty="0"/>
              <a:t>/</a:t>
            </a:r>
            <a:r>
              <a:rPr lang="zh-TW" altLang="en-US" dirty="0"/>
              <a:t>在意自己</a:t>
            </a:r>
            <a:r>
              <a:rPr lang="en-US" altLang="zh-TW" dirty="0"/>
              <a:t>…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b="1" dirty="0">
                <a:solidFill>
                  <a:srgbClr val="0000FF"/>
                </a:solidFill>
              </a:rPr>
              <a:t>用時間換取空間</a:t>
            </a:r>
            <a:endParaRPr lang="en-US" altLang="zh-TW" b="1" dirty="0">
              <a:solidFill>
                <a:srgbClr val="0000FF"/>
              </a:solidFill>
            </a:endParaRPr>
          </a:p>
          <a:p>
            <a:pPr lvl="1"/>
            <a:r>
              <a:rPr lang="zh-TW" altLang="en-US" dirty="0"/>
              <a:t>暫時不要特別去做什麼，用一些時間讓我瞭解你內心裡的感受，如果你有想要的話，我知道有個人或許可以給我們一些方向，我們一起去試試看</a:t>
            </a:r>
          </a:p>
        </p:txBody>
      </p:sp>
    </p:spTree>
    <p:extLst>
      <p:ext uri="{BB962C8B-B14F-4D97-AF65-F5344CB8AC3E}">
        <p14:creationId xmlns:p14="http://schemas.microsoft.com/office/powerpoint/2010/main" val="344822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70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21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83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5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2"/>
            <a:ext cx="9144000" cy="6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49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21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9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21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89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25F2FD-5DFC-4082-BB0E-C6496D898F64}" type="slidenum">
              <a:rPr lang="en-US" altLang="zh-TW"/>
              <a:pPr>
                <a:defRPr/>
              </a:pPr>
              <a:t>38</a:t>
            </a:fld>
            <a:endParaRPr lang="en-US" altLang="zh-TW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zh-TW" altLang="en-US" dirty="0">
                <a:latin typeface="新細明體" charset="-120"/>
              </a:rPr>
              <a:t>即便是深度憂鬱，也能治癒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56100" y="1701254"/>
            <a:ext cx="4330700" cy="4281488"/>
          </a:xfrm>
        </p:spPr>
        <p:txBody>
          <a:bodyPr/>
          <a:lstStyle/>
          <a:p>
            <a:pPr eaLnBrk="1" hangingPunct="1"/>
            <a:r>
              <a:rPr lang="zh-TW" altLang="en-US"/>
              <a:t>急性期</a:t>
            </a:r>
          </a:p>
          <a:p>
            <a:pPr lvl="1" eaLnBrk="1" hangingPunct="1"/>
            <a:r>
              <a:rPr lang="zh-TW" altLang="en-US"/>
              <a:t>藥物治療</a:t>
            </a:r>
          </a:p>
          <a:p>
            <a:pPr eaLnBrk="1" hangingPunct="1"/>
            <a:r>
              <a:rPr lang="zh-TW" altLang="en-US"/>
              <a:t>穩定期</a:t>
            </a:r>
          </a:p>
          <a:p>
            <a:pPr lvl="1" eaLnBrk="1" hangingPunct="1"/>
            <a:r>
              <a:rPr lang="zh-TW" altLang="en-US"/>
              <a:t>心理治療</a:t>
            </a:r>
          </a:p>
          <a:p>
            <a:pPr lvl="1" eaLnBrk="1" hangingPunct="1"/>
            <a:r>
              <a:rPr lang="zh-TW" altLang="en-US"/>
              <a:t>環境治療</a:t>
            </a:r>
          </a:p>
          <a:p>
            <a:pPr eaLnBrk="1" hangingPunct="1"/>
            <a:r>
              <a:rPr lang="zh-TW" altLang="en-US"/>
              <a:t>復原期</a:t>
            </a:r>
          </a:p>
          <a:p>
            <a:pPr lvl="1" eaLnBrk="1" hangingPunct="1"/>
            <a:r>
              <a:rPr lang="zh-TW" altLang="en-US"/>
              <a:t>健康的生活形態</a:t>
            </a:r>
          </a:p>
        </p:txBody>
      </p:sp>
      <p:pic>
        <p:nvPicPr>
          <p:cNvPr id="2" name="Picture 4" descr="9905_depression_Do you need thera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6792"/>
            <a:ext cx="36322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28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483A4BD0-080A-42D1-8656-CE060071F0A2}" type="slidenum">
              <a:rPr kumimoji="1" lang="en-US" altLang="zh-TW" sz="14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39</a:t>
            </a:fld>
            <a:endParaRPr kumimoji="1" lang="en-US" altLang="zh-TW" sz="1400">
              <a:latin typeface="Arial" charset="0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74638"/>
            <a:ext cx="6418262" cy="1143000"/>
          </a:xfrm>
        </p:spPr>
        <p:txBody>
          <a:bodyPr/>
          <a:lstStyle/>
          <a:p>
            <a:pPr eaLnBrk="1" hangingPunct="1"/>
            <a:r>
              <a:rPr lang="en-US" altLang="zh-TW" sz="6000">
                <a:solidFill>
                  <a:schemeClr val="hlink"/>
                </a:solidFill>
              </a:rPr>
              <a:t>3</a:t>
            </a:r>
            <a:r>
              <a:rPr lang="en-US" altLang="zh-TW">
                <a:solidFill>
                  <a:schemeClr val="hlink"/>
                </a:solidFill>
              </a:rPr>
              <a:t> </a:t>
            </a:r>
            <a:r>
              <a:rPr lang="zh-TW" altLang="en-US">
                <a:solidFill>
                  <a:schemeClr val="hlink"/>
                </a:solidFill>
              </a:rPr>
              <a:t>轉介</a:t>
            </a: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250825" y="1989138"/>
            <a:ext cx="49688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>
              <a:lnSpc>
                <a:spcPct val="80000"/>
              </a:lnSpc>
              <a:buFontTx/>
              <a:buChar char="•"/>
            </a:pPr>
            <a:r>
              <a:rPr kumimoji="0" lang="zh-TW" altLang="en-US" sz="3600" b="1" dirty="0"/>
              <a:t>轉介標準</a:t>
            </a:r>
          </a:p>
          <a:p>
            <a:pPr lvl="1">
              <a:lnSpc>
                <a:spcPct val="80000"/>
              </a:lnSpc>
              <a:buFontTx/>
              <a:buChar char="–"/>
            </a:pPr>
            <a:r>
              <a:rPr kumimoji="0" lang="en-US" altLang="zh-TW" sz="3200" dirty="0">
                <a:ea typeface="標楷體" pitchFamily="65" charset="-120"/>
              </a:rPr>
              <a:t>BSRS</a:t>
            </a:r>
            <a:r>
              <a:rPr kumimoji="0" lang="zh-TW" altLang="en-US" sz="3200" dirty="0">
                <a:ea typeface="標楷體" pitchFamily="65" charset="-120"/>
              </a:rPr>
              <a:t>分數高</a:t>
            </a:r>
          </a:p>
          <a:p>
            <a:pPr lvl="1">
              <a:lnSpc>
                <a:spcPct val="80000"/>
              </a:lnSpc>
              <a:buFontTx/>
              <a:buChar char="–"/>
            </a:pPr>
            <a:r>
              <a:rPr kumimoji="0" lang="zh-TW" altLang="en-US" sz="3200" dirty="0">
                <a:ea typeface="標楷體" pitchFamily="65" charset="-120"/>
              </a:rPr>
              <a:t>潛在精神疾病</a:t>
            </a:r>
          </a:p>
          <a:p>
            <a:pPr lvl="1">
              <a:lnSpc>
                <a:spcPct val="80000"/>
              </a:lnSpc>
              <a:buFontTx/>
              <a:buChar char="–"/>
            </a:pPr>
            <a:r>
              <a:rPr kumimoji="0" lang="zh-TW" altLang="en-US" sz="3200" dirty="0">
                <a:ea typeface="標楷體" pitchFamily="65" charset="-120"/>
              </a:rPr>
              <a:t>自殺自傷身心問題</a:t>
            </a:r>
          </a:p>
          <a:p>
            <a:pPr lvl="1">
              <a:lnSpc>
                <a:spcPct val="80000"/>
              </a:lnSpc>
              <a:buFontTx/>
              <a:buChar char="–"/>
            </a:pPr>
            <a:r>
              <a:rPr kumimoji="0" lang="zh-TW" altLang="en-US" sz="3200" dirty="0">
                <a:ea typeface="標楷體" pitchFamily="65" charset="-120"/>
              </a:rPr>
              <a:t>超乎助人者的能力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kumimoji="0" lang="zh-TW" altLang="en-US" sz="3600" b="1" dirty="0"/>
              <a:t>轉介建議</a:t>
            </a:r>
            <a:endParaRPr kumimoji="0" lang="zh-TW" altLang="en-US" sz="3600" dirty="0"/>
          </a:p>
          <a:p>
            <a:pPr lvl="1">
              <a:lnSpc>
                <a:spcPct val="80000"/>
              </a:lnSpc>
              <a:buFontTx/>
              <a:buChar char="–"/>
            </a:pPr>
            <a:r>
              <a:rPr kumimoji="0" lang="zh-TW" altLang="en-US" sz="3200" b="1" dirty="0">
                <a:solidFill>
                  <a:srgbClr val="FF0000"/>
                </a:solidFill>
                <a:ea typeface="標楷體" pitchFamily="65" charset="-120"/>
              </a:rPr>
              <a:t>安全與尊重 </a:t>
            </a:r>
          </a:p>
          <a:p>
            <a:pPr lvl="1">
              <a:lnSpc>
                <a:spcPct val="80000"/>
              </a:lnSpc>
              <a:buFontTx/>
              <a:buChar char="–"/>
            </a:pPr>
            <a:r>
              <a:rPr kumimoji="0" lang="zh-TW" altLang="en-US" sz="3200" dirty="0">
                <a:ea typeface="標楷體" pitchFamily="65" charset="-120"/>
              </a:rPr>
              <a:t>說明與再保證 </a:t>
            </a:r>
          </a:p>
          <a:p>
            <a:pPr lvl="1">
              <a:lnSpc>
                <a:spcPct val="80000"/>
              </a:lnSpc>
              <a:buFontTx/>
              <a:buChar char="–"/>
            </a:pPr>
            <a:r>
              <a:rPr kumimoji="0" lang="zh-TW" altLang="en-US" sz="3200" dirty="0">
                <a:ea typeface="標楷體" pitchFamily="65" charset="-120"/>
              </a:rPr>
              <a:t>推薦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132857"/>
            <a:ext cx="4834145" cy="432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165462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92581" y="476250"/>
            <a:ext cx="5971907" cy="1512888"/>
          </a:xfrm>
          <a:solidFill>
            <a:srgbClr val="FFFF00"/>
          </a:solidFill>
          <a:ln w="28575">
            <a:solidFill>
              <a:srgbClr val="00B050"/>
            </a:solidFill>
            <a:prstDash val="dashDot"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b="1" dirty="0"/>
              <a:t>重點 </a:t>
            </a:r>
          </a:p>
          <a:p>
            <a:pPr lvl="1" eaLnBrk="1" hangingPunct="1">
              <a:lnSpc>
                <a:spcPct val="90000"/>
              </a:lnSpc>
            </a:pPr>
            <a:r>
              <a:rPr lang="zh-TW" altLang="en-US" dirty="0"/>
              <a:t>不只被動的阻止自殺</a:t>
            </a:r>
            <a:r>
              <a:rPr lang="en-US" altLang="zh-TW" dirty="0"/>
              <a:t>,</a:t>
            </a:r>
            <a:br>
              <a:rPr lang="en-US" altLang="zh-TW" dirty="0"/>
            </a:br>
            <a:r>
              <a:rPr lang="zh-TW" altLang="en-US" dirty="0"/>
              <a:t>也主動積極的協助轉介處理</a:t>
            </a:r>
            <a:r>
              <a:rPr lang="zh-TW" altLang="en-US" dirty="0">
                <a:latin typeface="標楷體" pitchFamily="65" charset="-120"/>
              </a:rPr>
              <a:t> 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57602855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6" y="188640"/>
            <a:ext cx="8857480" cy="604867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6416" y="1052736"/>
            <a:ext cx="720080" cy="4752528"/>
          </a:xfrm>
        </p:spPr>
        <p:txBody>
          <a:bodyPr vert="eaVert">
            <a:normAutofit fontScale="90000"/>
          </a:bodyPr>
          <a:lstStyle/>
          <a:p>
            <a:r>
              <a:rPr lang="zh-TW" altLang="en-US" dirty="0"/>
              <a:t>社區常見的心理疾病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732240" y="50131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2017.10.10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826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FC8E9626-4AD9-4E28-BB5C-3647DFB77813}" type="slidenum">
              <a:rPr kumimoji="1" lang="en-US" altLang="zh-TW" sz="1400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40</a:t>
            </a:fld>
            <a:endParaRPr kumimoji="1" lang="en-US" altLang="zh-TW" sz="1400">
              <a:latin typeface="Arial" charset="0"/>
            </a:endParaRPr>
          </a:p>
        </p:txBody>
      </p:sp>
      <p:sp>
        <p:nvSpPr>
          <p:cNvPr id="6" name="波浪 5"/>
          <p:cNvSpPr/>
          <p:nvPr/>
        </p:nvSpPr>
        <p:spPr>
          <a:xfrm>
            <a:off x="0" y="857250"/>
            <a:ext cx="8358188" cy="785813"/>
          </a:xfrm>
          <a:prstGeom prst="wave">
            <a:avLst>
              <a:gd name="adj1" fmla="val 20000"/>
              <a:gd name="adj2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8676" name="標題 1"/>
          <p:cNvSpPr>
            <a:spLocks noGrp="1"/>
          </p:cNvSpPr>
          <p:nvPr>
            <p:ph type="title" idx="4294967295"/>
          </p:nvPr>
        </p:nvSpPr>
        <p:spPr>
          <a:xfrm>
            <a:off x="142875" y="274638"/>
            <a:ext cx="3043238" cy="1368425"/>
          </a:xfrm>
        </p:spPr>
        <p:txBody>
          <a:bodyPr/>
          <a:lstStyle/>
          <a:p>
            <a:pPr eaLnBrk="1" hangingPunct="1"/>
            <a:r>
              <a:rPr lang="zh-TW" altLang="en-US" sz="6000"/>
              <a:t>  </a:t>
            </a:r>
            <a:r>
              <a:rPr lang="en-US" altLang="zh-TW" sz="6000"/>
              <a:t>3</a:t>
            </a:r>
            <a:r>
              <a:rPr lang="zh-TW" altLang="en-US" sz="6000"/>
              <a:t>  轉介</a:t>
            </a:r>
          </a:p>
        </p:txBody>
      </p:sp>
      <p:sp>
        <p:nvSpPr>
          <p:cNvPr id="28677" name="內容版面配置區 2"/>
          <p:cNvSpPr>
            <a:spLocks noGrp="1"/>
          </p:cNvSpPr>
          <p:nvPr>
            <p:ph idx="4294967295"/>
          </p:nvPr>
        </p:nvSpPr>
        <p:spPr>
          <a:xfrm>
            <a:off x="3203575" y="549275"/>
            <a:ext cx="5605463" cy="58594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800" b="1">
                <a:solidFill>
                  <a:srgbClr val="FF6600"/>
                </a:solidFill>
              </a:rPr>
              <a:t>試著串連資源</a:t>
            </a:r>
          </a:p>
          <a:p>
            <a:pPr lvl="1" eaLnBrk="1" hangingPunct="1">
              <a:lnSpc>
                <a:spcPct val="90000"/>
              </a:lnSpc>
            </a:pP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</a:rPr>
              <a:t>我知道學校</a:t>
            </a:r>
            <a:r>
              <a:rPr lang="en-US" altLang="zh-TW" sz="3200">
                <a:solidFill>
                  <a:srgbClr val="0000FF"/>
                </a:solidFill>
                <a:latin typeface="標楷體" pitchFamily="65" charset="-120"/>
              </a:rPr>
              <a:t>/</a:t>
            </a:r>
            <a:r>
              <a:rPr lang="zh-TW" altLang="en-US" sz="3200">
                <a:solidFill>
                  <a:srgbClr val="0000FF"/>
                </a:solidFill>
                <a:latin typeface="標楷體" pitchFamily="65" charset="-120"/>
              </a:rPr>
              <a:t>公司或在台南地區有一些資源可以使用，都很重視且會保護我們的隱私，要不要試試看！</a:t>
            </a:r>
          </a:p>
          <a:p>
            <a:pPr lvl="1" eaLnBrk="1" hangingPunct="1">
              <a:lnSpc>
                <a:spcPct val="90000"/>
              </a:lnSpc>
            </a:pPr>
            <a:r>
              <a:rPr lang="zh-TW" altLang="en-US" sz="3200">
                <a:solidFill>
                  <a:srgbClr val="CC0099"/>
                </a:solidFill>
                <a:latin typeface="標楷體" pitchFamily="65" charset="-120"/>
              </a:rPr>
              <a:t>如果你願意，我可以陪你</a:t>
            </a:r>
            <a:r>
              <a:rPr lang="en-US" altLang="zh-TW" sz="3200">
                <a:solidFill>
                  <a:srgbClr val="CC0099"/>
                </a:solidFill>
                <a:latin typeface="標楷體" pitchFamily="65" charset="-120"/>
              </a:rPr>
              <a:t>/</a:t>
            </a:r>
            <a:r>
              <a:rPr lang="zh-TW" altLang="en-US" sz="3200">
                <a:solidFill>
                  <a:srgbClr val="CC0099"/>
                </a:solidFill>
                <a:latin typeface="標楷體" pitchFamily="65" charset="-120"/>
              </a:rPr>
              <a:t>妳先去看看，若是你</a:t>
            </a:r>
            <a:r>
              <a:rPr lang="en-US" altLang="zh-TW" sz="3200">
                <a:solidFill>
                  <a:srgbClr val="CC0099"/>
                </a:solidFill>
                <a:latin typeface="標楷體" pitchFamily="65" charset="-120"/>
              </a:rPr>
              <a:t>/</a:t>
            </a:r>
            <a:r>
              <a:rPr lang="zh-TW" altLang="en-US" sz="3200">
                <a:solidFill>
                  <a:srgbClr val="CC0099"/>
                </a:solidFill>
                <a:latin typeface="標楷體" pitchFamily="65" charset="-120"/>
              </a:rPr>
              <a:t>妳覺得可以，我也願意陪你去找導師</a:t>
            </a:r>
            <a:r>
              <a:rPr lang="en-US" altLang="zh-TW" sz="3200">
                <a:solidFill>
                  <a:srgbClr val="CC0099"/>
                </a:solidFill>
                <a:latin typeface="標楷體" pitchFamily="65" charset="-120"/>
              </a:rPr>
              <a:t>/</a:t>
            </a:r>
            <a:r>
              <a:rPr lang="zh-TW" altLang="en-US" sz="3200">
                <a:solidFill>
                  <a:srgbClr val="CC0099"/>
                </a:solidFill>
                <a:latin typeface="標楷體" pitchFamily="65" charset="-120"/>
              </a:rPr>
              <a:t>輔導中心主任</a:t>
            </a:r>
            <a:r>
              <a:rPr lang="en-US" altLang="zh-TW" sz="3200">
                <a:solidFill>
                  <a:srgbClr val="CC0099"/>
                </a:solidFill>
                <a:latin typeface="標楷體" pitchFamily="65" charset="-120"/>
              </a:rPr>
              <a:t>/</a:t>
            </a:r>
            <a:r>
              <a:rPr lang="zh-TW" altLang="en-US" sz="3200">
                <a:solidFill>
                  <a:srgbClr val="CC0099"/>
                </a:solidFill>
                <a:latin typeface="標楷體" pitchFamily="65" charset="-120"/>
              </a:rPr>
              <a:t>主管</a:t>
            </a:r>
            <a:r>
              <a:rPr lang="en-US" altLang="zh-TW" sz="3200">
                <a:solidFill>
                  <a:srgbClr val="CC0099"/>
                </a:solidFill>
                <a:latin typeface="標楷體" pitchFamily="65" charset="-120"/>
              </a:rPr>
              <a:t>/HR</a:t>
            </a:r>
            <a:r>
              <a:rPr lang="zh-TW" altLang="en-US" sz="3200">
                <a:solidFill>
                  <a:srgbClr val="CC0099"/>
                </a:solidFill>
                <a:latin typeface="標楷體" pitchFamily="65" charset="-120"/>
              </a:rPr>
              <a:t>商量看看！</a:t>
            </a:r>
          </a:p>
        </p:txBody>
      </p:sp>
      <p:sp>
        <p:nvSpPr>
          <p:cNvPr id="4" name="投影片編號版面配置區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6567400-21F6-4B53-B700-89538396932D}" type="slidenum">
              <a:rPr kumimoji="0" lang="en-US" altLang="zh-TW" sz="1200">
                <a:solidFill>
                  <a:schemeClr val="tx1">
                    <a:tint val="75000"/>
                  </a:schemeClr>
                </a:solidFill>
                <a:latin typeface="Comic Sans MS" pitchFamily="66" charset="0"/>
                <a:ea typeface="新細明體" pitchFamily="18" charset="-12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kumimoji="0" lang="en-US" altLang="zh-TW" sz="1200">
              <a:solidFill>
                <a:schemeClr val="tx1">
                  <a:tint val="75000"/>
                </a:schemeClr>
              </a:solidFill>
              <a:latin typeface="Comic Sans MS" pitchFamily="66" charset="0"/>
              <a:ea typeface="新細明體" pitchFamily="18" charset="-120"/>
            </a:endParaRPr>
          </a:p>
        </p:txBody>
      </p:sp>
      <p:pic>
        <p:nvPicPr>
          <p:cNvPr id="28679" name="Picture 2" descr="http://www.orange-business.com/files/Blog/2730-S_ACCOMPANY_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341563"/>
            <a:ext cx="2786062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05083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9512" y="274638"/>
            <a:ext cx="720080" cy="4162474"/>
          </a:xfrm>
        </p:spPr>
        <p:txBody>
          <a:bodyPr/>
          <a:lstStyle/>
          <a:p>
            <a:r>
              <a:rPr lang="zh-TW" altLang="en-US" dirty="0"/>
              <a:t>考題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43608" y="188640"/>
            <a:ext cx="4104456" cy="6480719"/>
          </a:xfrm>
        </p:spPr>
        <p:txBody>
          <a:bodyPr>
            <a:noAutofit/>
          </a:bodyPr>
          <a:lstStyle/>
          <a:p>
            <a:pPr marL="57150" indent="0">
              <a:buNone/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是非題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14350">
              <a:buFont typeface="+mj-lt"/>
              <a:buAutoNum type="arabicPeriod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不斷換男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女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朋友的，不會自殺。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14350">
              <a:buFont typeface="+mj-lt"/>
              <a:buAutoNum type="arabicPeriod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有酗酒吸毒紀錄，算是找到一時的調適方法，不會自殺的。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14350">
              <a:buFont typeface="+mj-lt"/>
              <a:buAutoNum type="arabicPeriod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遇到低潮的人，努力開導最重要，所以第一步就要喚醒他的理性。</a:t>
            </a:r>
          </a:p>
          <a:p>
            <a:pPr marL="571500" indent="-514350">
              <a:buFont typeface="+mj-lt"/>
              <a:buAutoNum type="arabicPeriod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失去重要的人事物，會讓人更珍惜生命，不會自殺的。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14350">
              <a:buFont typeface="+mj-lt"/>
              <a:buAutoNum type="arabicPeriod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一直喊著要自殺的，只是吸引大家注意，不會有事的。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71550" lvl="1" indent="-514350">
              <a:buFont typeface="+mj-lt"/>
              <a:buAutoNum type="arabicPeriod"/>
            </a:pPr>
            <a:endParaRPr lang="en-US" altLang="zh-TW" sz="2000" dirty="0"/>
          </a:p>
          <a:p>
            <a:endParaRPr lang="en-US" altLang="zh-TW" sz="2400" dirty="0"/>
          </a:p>
          <a:p>
            <a:endParaRPr lang="zh-TW" altLang="en-US" sz="2400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5076056" y="548680"/>
            <a:ext cx="3888432" cy="6048672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曾經有自我傷害甚至嘗試自殺的，已經發洩過了，不會再想不開了！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 startAt="6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轉介時，要確保安全，尊重意願（表達理解但不是同意與配合），承諾保密（不外洩給不相關人）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 startAt="6"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簡答題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自殺守門人的任務口號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發現校園</a:t>
            </a:r>
            <a:r>
              <a:rPr lang="en-US" altLang="zh-TW" dirty="0"/>
              <a:t>/</a:t>
            </a:r>
            <a:r>
              <a:rPr lang="zh-TW" altLang="en-US" dirty="0"/>
              <a:t>公司裡有人有自殺高風險，第一個想到什麼樣的流程與人員？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發現自殺高風險對象，方圓百里可以運用的專業資源有？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721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1031" y="170584"/>
            <a:ext cx="7571303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4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最後，感謝有緣份認識你！</a:t>
            </a:r>
            <a:endParaRPr lang="en-US" altLang="zh-TW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zh-TW" altLang="en-US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期待大家多幫忙</a:t>
            </a:r>
            <a:endParaRPr lang="en-US" altLang="zh-TW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zh-TW" altLang="en-US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關懷生命</a:t>
            </a:r>
            <a:r>
              <a:rPr lang="en-US" altLang="zh-TW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!</a:t>
            </a:r>
          </a:p>
          <a:p>
            <a:pPr algn="ctr"/>
            <a:endParaRPr lang="en-US" altLang="zh-TW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zh-TW" altLang="en-US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若有需要協助，歡迎介紹來</a:t>
            </a:r>
            <a:endParaRPr lang="en-US" altLang="zh-TW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zh-TW" altLang="en-US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台南的嘉南療養院</a:t>
            </a:r>
            <a:endParaRPr lang="en-US" altLang="zh-TW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885959" y="4767827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</a:rPr>
              <a:t>我們不在嘉義喔！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779912" y="5608318"/>
            <a:ext cx="511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聽到最後的，除了快樂，還可以來換我名片！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128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" y="0"/>
            <a:ext cx="92012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211960" y="5972074"/>
            <a:ext cx="302433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超過</a:t>
            </a:r>
            <a:r>
              <a:rPr lang="en-US" altLang="zh-TW" dirty="0"/>
              <a:t>80%</a:t>
            </a:r>
            <a:r>
              <a:rPr lang="zh-TW" altLang="en-US" dirty="0"/>
              <a:t>的憂鬱症患者在上次憂鬱發作期間仍持續工作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259632" y="1268760"/>
            <a:ext cx="3384376" cy="92333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zh-TW" altLang="en-US" dirty="0"/>
              <a:t>的人經歷到上次憂鬱發作時的一或多種認知症狀：難以專注、猶豫不決、記不住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282356" y="2348880"/>
            <a:ext cx="314562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TW" altLang="en-US" dirty="0"/>
              <a:t>整體來說，有一半的憂鬱症患者因為憂鬱病情而請假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297944" y="3214717"/>
            <a:ext cx="3202048" cy="646331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zh-TW" altLang="en-US" dirty="0"/>
              <a:t>南美洲憂鬱症個案因為憂鬱病情而請假平均</a:t>
            </a:r>
            <a:r>
              <a:rPr lang="en-US" altLang="zh-TW" dirty="0"/>
              <a:t>18</a:t>
            </a:r>
            <a:r>
              <a:rPr lang="zh-TW" altLang="en-US" dirty="0"/>
              <a:t>天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271204" y="4078813"/>
            <a:ext cx="315678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TW" altLang="en-US" dirty="0"/>
              <a:t>僅有</a:t>
            </a:r>
            <a:r>
              <a:rPr lang="en-US" altLang="zh-TW" dirty="0"/>
              <a:t>1/4</a:t>
            </a:r>
            <a:r>
              <a:rPr lang="zh-TW" altLang="en-US" dirty="0"/>
              <a:t>的主管獲得良好的支持來處理有憂鬱症的下屬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297944" y="5013176"/>
            <a:ext cx="3202048" cy="646331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zh-TW" altLang="en-US" dirty="0"/>
              <a:t>超過</a:t>
            </a:r>
            <a:r>
              <a:rPr lang="en-US" altLang="zh-TW" dirty="0"/>
              <a:t>25</a:t>
            </a:r>
            <a:r>
              <a:rPr lang="zh-TW" altLang="en-US" dirty="0"/>
              <a:t>％的被調查者被健康照護專家診斷為憂鬱症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873059" y="1268760"/>
            <a:ext cx="3275856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54</a:t>
            </a:r>
            <a:r>
              <a:rPr lang="zh-TW" altLang="en-US" dirty="0"/>
              <a:t>％憂鬱症者說他們用更多時間才完成簡單的工作，其中</a:t>
            </a:r>
            <a:r>
              <a:rPr lang="en-US" altLang="zh-TW" dirty="0"/>
              <a:t>50</a:t>
            </a:r>
            <a:r>
              <a:rPr lang="zh-TW" altLang="en-US" dirty="0"/>
              <a:t>％的人說犯下比平日更多錯誤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5873058" y="2276872"/>
            <a:ext cx="3270941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10</a:t>
            </a:r>
            <a:r>
              <a:rPr lang="zh-TW" altLang="en-US" dirty="0"/>
              <a:t>位當中至少有一位不知道如何回應或該對憂鬱症者說什麼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5868919" y="4104267"/>
            <a:ext cx="327507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/>
              <a:t>半數的主管不知道病假當中有多少是因為憂鬱病情</a:t>
            </a:r>
          </a:p>
        </p:txBody>
      </p:sp>
    </p:spTree>
    <p:extLst>
      <p:ext uri="{BB962C8B-B14F-4D97-AF65-F5344CB8AC3E}">
        <p14:creationId xmlns:p14="http://schemas.microsoft.com/office/powerpoint/2010/main" val="235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124744" y="188640"/>
            <a:ext cx="1800200" cy="3672408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9E6210-ED3A-4672-8B4B-A1B89C99E924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7" y="7041"/>
            <a:ext cx="9150237" cy="685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66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0649"/>
            <a:ext cx="914400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5220072" y="692696"/>
            <a:ext cx="3837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3" action="ppaction://hlinkfile"/>
              </a:rPr>
              <a:t>001-</a:t>
            </a:r>
            <a:r>
              <a:rPr lang="zh-TW" altLang="en-US" dirty="0">
                <a:hlinkClick r:id="rId3" action="ppaction://hlinkfile"/>
              </a:rPr>
              <a:t>關鍵評論網：兩分鐘認識憂鬱症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3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9512" y="274638"/>
            <a:ext cx="720080" cy="4162474"/>
          </a:xfrm>
        </p:spPr>
        <p:txBody>
          <a:bodyPr/>
          <a:lstStyle/>
          <a:p>
            <a:r>
              <a:rPr lang="zh-TW" altLang="en-US" dirty="0"/>
              <a:t>考題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43608" y="188640"/>
            <a:ext cx="4104456" cy="6480719"/>
          </a:xfrm>
        </p:spPr>
        <p:txBody>
          <a:bodyPr>
            <a:noAutofit/>
          </a:bodyPr>
          <a:lstStyle/>
          <a:p>
            <a:pPr marL="57150" indent="0">
              <a:buNone/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是非題</a:t>
            </a:r>
            <a:endPara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14350">
              <a:buFont typeface="+mj-lt"/>
              <a:buAutoNum type="arabicPeriod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不斷換男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女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朋友的，不會自殺。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14350">
              <a:buFont typeface="+mj-lt"/>
              <a:buAutoNum type="arabicPeriod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曾喝酒吸毒紓壓，算是找到一時的調適方法，不會自殺的。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14350">
              <a:buFont typeface="+mj-lt"/>
              <a:buAutoNum type="arabicPeriod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遇到低潮的人，努力開導最重要，所以第一步就要喚醒他的理性。</a:t>
            </a:r>
          </a:p>
          <a:p>
            <a:pPr marL="571500" indent="-514350">
              <a:buFont typeface="+mj-lt"/>
              <a:buAutoNum type="arabicPeriod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失去重要的人事物，會讓人更珍惜生命，不會自殺的。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14350">
              <a:buFont typeface="+mj-lt"/>
              <a:buAutoNum type="arabicPeriod"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一直喊著要自殺的，只是吸引大家注意，不會有事的。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71550" lvl="1" indent="-514350">
              <a:buFont typeface="+mj-lt"/>
              <a:buAutoNum type="arabicPeriod"/>
            </a:pPr>
            <a:endParaRPr lang="en-US" altLang="zh-TW" sz="2000" dirty="0"/>
          </a:p>
          <a:p>
            <a:endParaRPr lang="en-US" altLang="zh-TW" sz="2400" dirty="0"/>
          </a:p>
          <a:p>
            <a:endParaRPr lang="zh-TW" altLang="en-US" sz="2400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5076056" y="548680"/>
            <a:ext cx="3888432" cy="6048672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曾經有自我傷害甚至嘗試自殺的，已經發洩過了，不會再想不開了！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 startAt="6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轉介時，要確保安全，尊重意願（表達理解但不是同意與配合），承諾保密（不外洩給不相關人）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 startAt="6"/>
            </a:pP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簡答題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自殺守門人的任務口號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發現校園</a:t>
            </a:r>
            <a:r>
              <a:rPr lang="en-US" altLang="zh-TW" dirty="0"/>
              <a:t>/</a:t>
            </a:r>
            <a:r>
              <a:rPr lang="zh-TW" altLang="en-US" dirty="0"/>
              <a:t>公司裡有人有自殺高風險，第一個想到什麼樣的流程與人員？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發現自殺高風險對象，方圓百里可以運用的專業資源有？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3654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7CEF7-C945-4EDF-AD5D-D42CB74549FD}" type="slidenum">
              <a:rPr lang="en-US" altLang="zh-TW"/>
              <a:pPr>
                <a:defRPr/>
              </a:pPr>
              <a:t>9</a:t>
            </a:fld>
            <a:endParaRPr lang="en-US" altLang="zh-TW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74638"/>
            <a:ext cx="6418262" cy="1143000"/>
          </a:xfrm>
        </p:spPr>
        <p:txBody>
          <a:bodyPr/>
          <a:lstStyle/>
          <a:p>
            <a:pPr eaLnBrk="1" hangingPunct="1"/>
            <a:r>
              <a:rPr lang="zh-TW" altLang="en-US"/>
              <a:t>重鬱症的病程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8538" y="1600200"/>
            <a:ext cx="6418262" cy="4525963"/>
          </a:xfrm>
        </p:spPr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62148" name="Picture 4" descr="depression_treat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75"/>
            <a:ext cx="9144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89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2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spring</Template>
  <TotalTime>1643</TotalTime>
  <Words>2676</Words>
  <Application>Microsoft Office PowerPoint</Application>
  <PresentationFormat>如螢幕大小 (4:3)</PresentationFormat>
  <Paragraphs>382</Paragraphs>
  <Slides>42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51" baseType="lpstr">
      <vt:lpstr>新細明體</vt:lpstr>
      <vt:lpstr>標楷體</vt:lpstr>
      <vt:lpstr>Arial</vt:lpstr>
      <vt:lpstr>Calibri</vt:lpstr>
      <vt:lpstr>Comic Sans MS</vt:lpstr>
      <vt:lpstr>Tahoma</vt:lpstr>
      <vt:lpstr>Times New Roman</vt:lpstr>
      <vt:lpstr>Wingdings</vt:lpstr>
      <vt:lpstr>spring</vt:lpstr>
      <vt:lpstr>真愛生命守門人訓練 如何發現、如何關心自殺企圖者？你我都做得到 自殺企圖者危機辨識與處置及心理支持與晤談技巧之運用</vt:lpstr>
      <vt:lpstr>十月十日世界心理健康日</vt:lpstr>
      <vt:lpstr>心理疾病盛行率</vt:lpstr>
      <vt:lpstr>社區常見的心理疾病</vt:lpstr>
      <vt:lpstr>PowerPoint 簡報</vt:lpstr>
      <vt:lpstr>PowerPoint 簡報</vt:lpstr>
      <vt:lpstr>PowerPoint 簡報</vt:lpstr>
      <vt:lpstr>考題</vt:lpstr>
      <vt:lpstr>重鬱症的病程</vt:lpstr>
      <vt:lpstr>藥物治療的反應率</vt:lpstr>
      <vt:lpstr>未治療之重度憂鬱症病程</vt:lpstr>
      <vt:lpstr>生命低潮， 是個貴重的禮物</vt:lpstr>
      <vt:lpstr>做得到陪伴，因為具有知識與技巧</vt:lpstr>
      <vt:lpstr>能吃能睡，人生最幸福！</vt:lpstr>
      <vt:lpstr>睡眠有階段又循環</vt:lpstr>
      <vt:lpstr>生理回饋結果</vt:lpstr>
      <vt:lpstr>職場憂鬱</vt:lpstr>
      <vt:lpstr>職場可以提供的五種幫助</vt:lpstr>
      <vt:lpstr>珍愛生命守門人的任務</vt:lpstr>
      <vt:lpstr>怎麼幫忙？</vt:lpstr>
      <vt:lpstr>1 問</vt:lpstr>
      <vt:lpstr>簡式健康量表(心情溫度計)</vt:lpstr>
      <vt:lpstr>自殺的徵兆</vt:lpstr>
      <vt:lpstr>提高你的警覺！</vt:lpstr>
      <vt:lpstr>如何判斷同仁的危險或風險程度？</vt:lpstr>
      <vt:lpstr>PowerPoint 簡報</vt:lpstr>
      <vt:lpstr>自殺的高危險群</vt:lpstr>
      <vt:lpstr>成為支持關心的來源</vt:lpstr>
      <vt:lpstr> 2  應</vt:lpstr>
      <vt:lpstr>有人跟我提到想自殺時 ，我可以…</vt:lpstr>
      <vt:lpstr>萬一對方說的心事是我幫不了的，怎麼辦？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即便是深度憂鬱，也能治癒</vt:lpstr>
      <vt:lpstr>3 轉介</vt:lpstr>
      <vt:lpstr>  3  轉介</vt:lpstr>
      <vt:lpstr>考題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juia</dc:creator>
  <cp:lastModifiedBy>心理健康科79002</cp:lastModifiedBy>
  <cp:revision>37</cp:revision>
  <dcterms:created xsi:type="dcterms:W3CDTF">2017-04-10T15:17:28Z</dcterms:created>
  <dcterms:modified xsi:type="dcterms:W3CDTF">2020-04-29T02:48:49Z</dcterms:modified>
</cp:coreProperties>
</file>