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7" r:id="rId4"/>
    <p:sldId id="260" r:id="rId5"/>
    <p:sldId id="261" r:id="rId6"/>
    <p:sldId id="263" r:id="rId7"/>
    <p:sldId id="264" r:id="rId8"/>
    <p:sldId id="265" r:id="rId9"/>
    <p:sldId id="262" r:id="rId10"/>
    <p:sldId id="258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D5818-C50A-45AE-A09D-01C15B62AF19}" type="datetimeFigureOut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A5FDA-8E52-4818-B20B-DEB1AB92B1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14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5B6C94-CB7F-4D39-A2A3-477C770B7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14478A5-6C46-4AA6-9963-B548EFCD4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280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E5C76DA1-6CD0-445C-9197-5A0261BF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964A1-E630-4388-8CB4-816B3820E00C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B2CF1E2C-7A89-48F0-864E-E7CCB783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5D696534-8013-4CE2-A681-952629F1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388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868F6B-0300-4503-844B-7FC6B65F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258EFFE-7914-4CDF-90B5-1C5A596E6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8F9F1-A2CB-4755-94E9-82C59EAC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EFAA-6170-4092-8ED7-1786853760AF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B26459-2860-4B15-8A24-9352B6CE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85ED87-E2C0-4E7A-BD1A-E239C32A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15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529410B-BDD6-41BE-BB64-C089D6BEA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79F12B9-E54A-40BD-88DD-390B78D0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E2A708-0587-4C21-945D-6199E189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EC6A-2072-45E5-9FEA-9FD2577C434E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EA660F-E56C-4F05-9810-7D83AC70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B2417C-C689-487C-842B-E7BDFDDD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23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3F7C0-472D-4C27-AF4B-EB0EC05E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476600-18BD-4800-8867-61A0753A3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9A4552-4CF1-4F58-A521-FCCD17FD6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D250-AA39-4003-A391-075328A0D025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B478D-81EF-44E4-912A-B5C69B73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6BE52-CF62-4180-942C-CA687615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91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C15BA6-4781-424F-BCC0-F8080B43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E88BB8-C7BB-4012-986B-86EF89456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BBEB5A-313E-4A0E-BCA2-22AAB0346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F695-9BB2-4463-941D-D26AB52E3C49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A994A50-23EC-4FA7-B381-7E65A9A7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BF5470-DC10-437F-AB42-40A30CBA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09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CCB5A-3CF3-42E6-BF63-894DD47E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47A7CF-9F1F-493A-B070-52D3AD19F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4FC768D-45C7-4BE8-84FC-359538FA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FCC51D-B3AF-4512-B855-B1EAE34BD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07752-9A5D-40F4-87C9-F93326A7D089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6CB25D-CBCA-4842-82A2-DF02D272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BB340E-39AB-459A-95F6-104EBF73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99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738F4F-7277-4B83-AA33-87361B94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A0C0E2-2AE0-4987-AE26-401B1EAFF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14C0F2B-F6D8-488A-86C7-78F12BF13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CD01C92-A25C-47AE-9233-A014F5696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C619CEB-2089-4C5F-9DBA-8C830F273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19FB1D5-9AF2-4657-9F18-997B3FCB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EC9B8-3A4E-49D4-B9B8-F5C5FA104501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41A0781-345D-47CF-91DC-B5C73D8F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DE9BE8B-81A2-4C40-BEC8-953E79186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18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92E18-EBDC-412B-A6FB-497D409A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8DDE6A5-3132-484F-9884-6737D405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E95A8-460D-4A48-BFB5-751C7F6F2505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42DD85B-BDA5-412F-AB2C-1D965C98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001B2D-AE08-4E44-B2D6-8C1146BE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1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105792A-A2F6-4CBA-ABA1-0A8BDDD7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24-2D85-4E74-9FB2-79F16641F02C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0937ABA-A321-4699-87FB-00336F33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6C799DB-61A9-47C8-A67D-C0C2519D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01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53026F-7235-447E-8BB2-97B1A85E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E99FAC-9EB4-4C67-9A57-127C97A3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10ECD3D-0266-4FAC-A404-A0307AA2C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5216976-C801-4C1B-AED1-8D4E6BD3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C9497-A220-49AB-836B-05D87EC53A98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A2BDF08-45CC-4427-81FE-9B352032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F231B8E-3B5D-49AD-AEA1-3E4A1E830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49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91ACD8-F78A-4610-AAE3-D97B750E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351116E-1586-48C3-B046-9423C202E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213E25F-FBA5-4477-AF74-29522A502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251EE23-450E-4A71-96E8-799BB9E4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428D-FCB7-4195-959B-FF7A8CDE20F0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E164853-3F7C-43A8-9283-BB402FF41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AE3A944-03A1-4E06-838E-10CF3D98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1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51DEB3B-5ED6-4386-88AC-2D264BA5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A0BD02-C34A-4EDC-9D7C-0D20C0C7D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A38EDD-EA08-4FE5-B577-544C61C60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6822E-EC7A-4C8D-94AD-FFC368C61177}" type="datetime1">
              <a:rPr lang="zh-TW" altLang="en-US" smtClean="0"/>
              <a:t>2024/3/12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0A8C00-1D67-4AC6-AA4F-2F5903ED2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3F912-D961-4CEB-B70D-677C46BC0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9D51-9AF1-4B4E-B8B7-397DABE90A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81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CA009B-1748-4225-8BA8-41C46B7BC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衛生福利部牙醫診所醫療品質認證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6553F2D-D01E-4BC4-879B-F158A151B3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〇〇〇牙醫診所</a:t>
            </a:r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〇〇〇負責醫師</a:t>
            </a:r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44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2D4168C-D755-45A3-8BD4-C15CF5D4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  敬請指教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EC56866-56FC-447E-B40C-B070A5BC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7B846A0-7B25-47E3-A96A-F4AE0DC1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83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084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42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機構簡介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機構特色與優勢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查證項目說明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可依基準章節逐項說明執行成果，或依重點說明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診所環境及設備、人力配置、落實揭露資訊、緊急應變措施、環境清潔及廢棄物處理流程、醫療器材管理流程、藥品管理、資訊系統、醫療爭議處理機制等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牙科臨床照護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牙科照護處置流程、感染管制作業、針扎預防處置、手術及麻醉、病人突發狀況應變措施等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品質提升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員工教育訓練、牙醫診療業務指標與改善情形、牙科品質活動成效等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未來展望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1C34539-9E62-4896-BD44-64AF65D5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3A8940-AF59-4F98-8CA1-437D4203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481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一、機構簡介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617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成立緣起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機構自行敘述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發展目標、沿革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機構自行敘述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醫療服務項目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例如牙周病、兒童牙科、口腔顎面外科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等，機構自行敘述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1455CFB-77BB-4FEF-AE7B-EAA7202A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C87CF03-F60A-40DB-B706-3C1617AB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29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二、機構特色與優勢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617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機構自行敘明</a:t>
            </a:r>
            <a:r>
              <a:rPr lang="en-US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可搭配照片、圖表加強說明</a:t>
            </a:r>
            <a:r>
              <a:rPr lang="en-US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FA0B203-BC29-48B4-9424-3A58D23D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2E8BFD0-EEA1-44F3-9CC8-5075987E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42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三、查證項目說明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診所環境介紹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1)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617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C0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機構自行敘明</a:t>
            </a:r>
            <a:endParaRPr lang="en-US" altLang="zh-TW" dirty="0">
              <a:solidFill>
                <a:srgbClr val="C0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FFB23DD-A5B5-4B7C-93E4-FFA68F5CF217}"/>
              </a:ext>
            </a:extLst>
          </p:cNvPr>
          <p:cNvSpPr txBox="1"/>
          <p:nvPr/>
        </p:nvSpPr>
        <p:spPr>
          <a:xfrm>
            <a:off x="3477987" y="1391952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可搭配照片、影片、圖表加強說明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/>
          </a:p>
        </p:txBody>
      </p:sp>
      <p:pic>
        <p:nvPicPr>
          <p:cNvPr id="11" name="圖片 10" descr="醫生在醫院走廊上使用數位平板電腦">
            <a:extLst>
              <a:ext uri="{FF2B5EF4-FFF2-40B4-BE49-F238E27FC236}">
                <a16:creationId xmlns:a16="http://schemas.microsoft.com/office/drawing/2014/main" id="{69659AA3-1ACC-4465-8062-99F2407CB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9" y="2676718"/>
            <a:ext cx="3039605" cy="2025909"/>
          </a:xfrm>
          <a:prstGeom prst="rect">
            <a:avLst/>
          </a:prstGeom>
        </p:spPr>
      </p:pic>
      <p:pic>
        <p:nvPicPr>
          <p:cNvPr id="13" name="視訊 12" title="盤旋分子">
            <a:hlinkClick r:id="" action="ppaction://media"/>
            <a:extLst>
              <a:ext uri="{FF2B5EF4-FFF2-40B4-BE49-F238E27FC236}">
                <a16:creationId xmlns:a16="http://schemas.microsoft.com/office/drawing/2014/main" id="{AEEE2F00-DBE5-4A8F-8683-4617073C5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7355" y="2676719"/>
            <a:ext cx="3601616" cy="2025909"/>
          </a:xfrm>
          <a:prstGeom prst="rect">
            <a:avLst/>
          </a:prstGeom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F641AD-1ECC-4A6F-B59D-B64CE46B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B581E1-DEAA-486F-BAA2-C3E4A654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3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6363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三、查證項目說明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人力配置及訓練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2)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825065" cy="48021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團隊成員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訓練內容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en-US" altLang="zh-TW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BLS</a:t>
            </a: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ALS</a:t>
            </a: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ACLS</a:t>
            </a:r>
          </a:p>
          <a:p>
            <a:pPr lvl="1">
              <a:lnSpc>
                <a:spcPct val="100000"/>
              </a:lnSpc>
            </a:pP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消防演練</a:t>
            </a:r>
            <a:endParaRPr lang="en-US" altLang="zh-TW" sz="2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手部衛生</a:t>
            </a:r>
            <a:endParaRPr lang="en-US" altLang="zh-TW" sz="21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</a:pPr>
            <a:r>
              <a:rPr lang="en-US" altLang="zh-TW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FFB23DD-A5B5-4B7C-93E4-FFA68F5CF217}"/>
              </a:ext>
            </a:extLst>
          </p:cNvPr>
          <p:cNvSpPr txBox="1"/>
          <p:nvPr/>
        </p:nvSpPr>
        <p:spPr>
          <a:xfrm>
            <a:off x="3310035" y="1398641"/>
            <a:ext cx="4583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可搭配照片、圖表加強說明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E8207941-582A-4FE6-9314-321A2FC46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834113"/>
              </p:ext>
            </p:extLst>
          </p:nvPr>
        </p:nvGraphicFramePr>
        <p:xfrm>
          <a:off x="1201576" y="2029924"/>
          <a:ext cx="3501054" cy="25911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7212">
                  <a:extLst>
                    <a:ext uri="{9D8B030D-6E8A-4147-A177-3AD203B41FA5}">
                      <a16:colId xmlns:a16="http://schemas.microsoft.com/office/drawing/2014/main" val="2000795832"/>
                    </a:ext>
                  </a:extLst>
                </a:gridCol>
                <a:gridCol w="1053842">
                  <a:extLst>
                    <a:ext uri="{9D8B030D-6E8A-4147-A177-3AD203B41FA5}">
                      <a16:colId xmlns:a16="http://schemas.microsoft.com/office/drawing/2014/main" val="584696239"/>
                    </a:ext>
                  </a:extLst>
                </a:gridCol>
              </a:tblGrid>
              <a:tr h="27758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團隊成員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680641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牙醫師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335379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護理師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775364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放射師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260923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牙醫助理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208606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行政人員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104562"/>
                  </a:ext>
                </a:extLst>
              </a:tr>
              <a:tr h="37089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905526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5535C89-7BFF-4803-8149-40258FE14A17}"/>
              </a:ext>
            </a:extLst>
          </p:cNvPr>
          <p:cNvSpPr txBox="1"/>
          <p:nvPr/>
        </p:nvSpPr>
        <p:spPr>
          <a:xfrm>
            <a:off x="7315200" y="1983271"/>
            <a:ext cx="33590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機構自行敘述內容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283C2147-C58C-4856-97AE-5D1B6235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68B3859-D30D-4694-B395-2FAD11BA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949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D14425BA-621F-4AE4-9175-110964BB9978}"/>
              </a:ext>
            </a:extLst>
          </p:cNvPr>
          <p:cNvSpPr/>
          <p:nvPr/>
        </p:nvSpPr>
        <p:spPr>
          <a:xfrm>
            <a:off x="1772816" y="2771192"/>
            <a:ext cx="1791477" cy="2161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三、查證項目說明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牙科照護處置流程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3)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825065" cy="48021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診療項目作業流程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牙醫門診手術及麻醉同意書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FFB23DD-A5B5-4B7C-93E4-FFA68F5CF217}"/>
              </a:ext>
            </a:extLst>
          </p:cNvPr>
          <p:cNvSpPr txBox="1"/>
          <p:nvPr/>
        </p:nvSpPr>
        <p:spPr>
          <a:xfrm>
            <a:off x="3958899" y="1313564"/>
            <a:ext cx="4583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可搭配照片、圖表加強說明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5535C89-7BFF-4803-8149-40258FE14A17}"/>
              </a:ext>
            </a:extLst>
          </p:cNvPr>
          <p:cNvSpPr txBox="1"/>
          <p:nvPr/>
        </p:nvSpPr>
        <p:spPr>
          <a:xfrm>
            <a:off x="4329404" y="1775229"/>
            <a:ext cx="33590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機構自行敘述內容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6BF192-8E6D-4D74-887B-C8B4A88DA21E}"/>
              </a:ext>
            </a:extLst>
          </p:cNvPr>
          <p:cNvSpPr txBox="1"/>
          <p:nvPr/>
        </p:nvSpPr>
        <p:spPr>
          <a:xfrm>
            <a:off x="1175657" y="2352603"/>
            <a:ext cx="192210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呈現機構主要服務項目作業流程</a:t>
            </a:r>
            <a:r>
              <a:rPr lang="en-US" altLang="zh-TW" dirty="0"/>
              <a:t>(SOP)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C71E47A-6D97-430F-BDB1-C13835A5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8E09228E-ECBB-4930-A931-00704992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51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三、查證項目說明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牙科品質活動及成效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4)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789517"/>
            <a:ext cx="10825065" cy="48021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例如顧客滿意度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呈現品質競賽、學術發表等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0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FFB23DD-A5B5-4B7C-93E4-FFA68F5CF217}"/>
              </a:ext>
            </a:extLst>
          </p:cNvPr>
          <p:cNvSpPr txBox="1"/>
          <p:nvPr/>
        </p:nvSpPr>
        <p:spPr>
          <a:xfrm>
            <a:off x="3958899" y="1313564"/>
            <a:ext cx="4583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可搭配照片、圖表加強說明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5535C89-7BFF-4803-8149-40258FE14A17}"/>
              </a:ext>
            </a:extLst>
          </p:cNvPr>
          <p:cNvSpPr txBox="1"/>
          <p:nvPr/>
        </p:nvSpPr>
        <p:spPr>
          <a:xfrm>
            <a:off x="4329404" y="1775229"/>
            <a:ext cx="33590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機構自行敘述內容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7">
            <a:extLst>
              <a:ext uri="{FF2B5EF4-FFF2-40B4-BE49-F238E27FC236}">
                <a16:creationId xmlns:a16="http://schemas.microsoft.com/office/drawing/2014/main" id="{01D29210-B240-4539-8CC2-310947695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01726"/>
              </p:ext>
            </p:extLst>
          </p:nvPr>
        </p:nvGraphicFramePr>
        <p:xfrm>
          <a:off x="1123950" y="2451219"/>
          <a:ext cx="53721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9874">
                  <a:extLst>
                    <a:ext uri="{9D8B030D-6E8A-4147-A177-3AD203B41FA5}">
                      <a16:colId xmlns:a16="http://schemas.microsoft.com/office/drawing/2014/main" val="3316922033"/>
                    </a:ext>
                  </a:extLst>
                </a:gridCol>
                <a:gridCol w="2592226">
                  <a:extLst>
                    <a:ext uri="{9D8B030D-6E8A-4147-A177-3AD203B41FA5}">
                      <a16:colId xmlns:a16="http://schemas.microsoft.com/office/drawing/2014/main" val="324965131"/>
                    </a:ext>
                  </a:extLst>
                </a:gridCol>
              </a:tblGrid>
              <a:tr h="22236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調查區間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顧客滿意度</a:t>
                      </a:r>
                      <a:r>
                        <a:rPr lang="en-US" altLang="zh-TW" dirty="0"/>
                        <a:t>(%)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820079"/>
                  </a:ext>
                </a:extLst>
              </a:tr>
              <a:tr h="222366">
                <a:tc>
                  <a:txBody>
                    <a:bodyPr/>
                    <a:lstStyle/>
                    <a:p>
                      <a:r>
                        <a:rPr lang="en-US" altLang="zh-TW" dirty="0"/>
                        <a:t>111/1/1~111/6/30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95%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73885"/>
                  </a:ext>
                </a:extLst>
              </a:tr>
              <a:tr h="2223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111/7/1~111/12/31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97%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213344"/>
                  </a:ext>
                </a:extLst>
              </a:tr>
              <a:tr h="222366">
                <a:tc>
                  <a:txBody>
                    <a:bodyPr/>
                    <a:lstStyle/>
                    <a:p>
                      <a:r>
                        <a:rPr lang="en-US" altLang="zh-TW" dirty="0"/>
                        <a:t>112/1/1~112/6/30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96%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75224"/>
                  </a:ext>
                </a:extLst>
              </a:tr>
              <a:tr h="2223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112/7/1~112/12/31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98%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215713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29A7C008-B2E2-4959-9A07-1C929735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B261203-ED2B-4156-975B-D16ED2FA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185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A09ED-4B7C-42A2-A898-0AD1AACC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四、未來展望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C987E-D04B-49A4-83D0-1997A7B7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617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機構自行敘明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BE9C292-AC01-4BC4-AF08-ECDFA458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A29A9F9-F0DB-4CB6-BD0B-F52AAF12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D51-9AF1-4B4E-B8B7-397DABE90AA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865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406</Words>
  <Application>Microsoft Office PowerPoint</Application>
  <PresentationFormat>寬螢幕</PresentationFormat>
  <Paragraphs>93</Paragraphs>
  <Slides>10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微軟正黑體</vt:lpstr>
      <vt:lpstr>Arial</vt:lpstr>
      <vt:lpstr>Calibri</vt:lpstr>
      <vt:lpstr>Calibri Light</vt:lpstr>
      <vt:lpstr>Office 佈景主題</vt:lpstr>
      <vt:lpstr>衛生福利部牙醫診所醫療品質認證</vt:lpstr>
      <vt:lpstr>大綱</vt:lpstr>
      <vt:lpstr>一、機構簡介</vt:lpstr>
      <vt:lpstr>二、機構特色與優勢</vt:lpstr>
      <vt:lpstr>三、查證項目說明-診所環境介紹(例1)</vt:lpstr>
      <vt:lpstr>三、查證項目說明- 人力配置及訓練(例2)</vt:lpstr>
      <vt:lpstr>三、查證項目說明-牙科照護處置流程(例3)</vt:lpstr>
      <vt:lpstr>三、查證項目說明-牙科品質活動及成效(例4)</vt:lpstr>
      <vt:lpstr>四、未來展望</vt:lpstr>
      <vt:lpstr>感謝聆聽 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衛生福利部牙醫診所醫療品質認證</dc:title>
  <dc:creator>羅秀蓉專員</dc:creator>
  <cp:lastModifiedBy>羅秀蓉專員</cp:lastModifiedBy>
  <cp:revision>16</cp:revision>
  <dcterms:created xsi:type="dcterms:W3CDTF">2023-12-25T03:04:31Z</dcterms:created>
  <dcterms:modified xsi:type="dcterms:W3CDTF">2024-03-12T03:42:13Z</dcterms:modified>
</cp:coreProperties>
</file>